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4" r:id="rId9"/>
    <p:sldId id="263" r:id="rId10"/>
    <p:sldId id="264" r:id="rId11"/>
    <p:sldId id="265" r:id="rId12"/>
    <p:sldId id="283" r:id="rId13"/>
    <p:sldId id="268" r:id="rId14"/>
    <p:sldId id="285" r:id="rId15"/>
    <p:sldId id="286" r:id="rId16"/>
    <p:sldId id="269" r:id="rId17"/>
    <p:sldId id="271" r:id="rId18"/>
    <p:sldId id="272" r:id="rId19"/>
    <p:sldId id="273" r:id="rId20"/>
    <p:sldId id="274" r:id="rId21"/>
    <p:sldId id="275" r:id="rId22"/>
    <p:sldId id="276" r:id="rId23"/>
    <p:sldId id="282"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p:cViewPr varScale="1">
        <p:scale>
          <a:sx n="70" d="100"/>
          <a:sy n="70"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CBF3-5757-47BA-8F1B-521882753792}" type="doc">
      <dgm:prSet loTypeId="urn:microsoft.com/office/officeart/2005/8/layout/venn1" loCatId="relationship" qsTypeId="urn:microsoft.com/office/officeart/2005/8/quickstyle/simple1" qsCatId="simple" csTypeId="urn:microsoft.com/office/officeart/2005/8/colors/accent1_2" csCatId="accent1" phldr="1"/>
      <dgm:spPr/>
    </dgm:pt>
    <dgm:pt modelId="{63DD4391-3504-473B-8CF9-60A10199B4D5}">
      <dgm:prSet phldrT="[Текст]" custT="1"/>
      <dgm:spPr/>
      <dgm:t>
        <a:bodyPr/>
        <a:lstStyle/>
        <a:p>
          <a:r>
            <a:rPr lang="ru-RU" sz="2800" b="1" dirty="0" smtClean="0">
              <a:solidFill>
                <a:srgbClr val="002060"/>
              </a:solidFill>
            </a:rPr>
            <a:t>История праздника</a:t>
          </a:r>
          <a:endParaRPr lang="ru-RU" sz="2800" b="1" dirty="0">
            <a:solidFill>
              <a:srgbClr val="002060"/>
            </a:solidFill>
          </a:endParaRPr>
        </a:p>
      </dgm:t>
    </dgm:pt>
    <dgm:pt modelId="{877BF384-3B49-4845-B933-DE321A427C14}" type="parTrans" cxnId="{0A4BC7C0-B804-4761-A51E-28816CA7869B}">
      <dgm:prSet/>
      <dgm:spPr/>
      <dgm:t>
        <a:bodyPr/>
        <a:lstStyle/>
        <a:p>
          <a:endParaRPr lang="ru-RU"/>
        </a:p>
      </dgm:t>
    </dgm:pt>
    <dgm:pt modelId="{EBD44D74-EE20-4D04-8B7A-F5C3D9758CE8}" type="sibTrans" cxnId="{0A4BC7C0-B804-4761-A51E-28816CA7869B}">
      <dgm:prSet/>
      <dgm:spPr/>
      <dgm:t>
        <a:bodyPr/>
        <a:lstStyle/>
        <a:p>
          <a:endParaRPr lang="ru-RU"/>
        </a:p>
      </dgm:t>
    </dgm:pt>
    <dgm:pt modelId="{D7B5EEEE-1AC0-46A8-9217-94DCA9392177}">
      <dgm:prSet phldrT="[Текст]" custT="1"/>
      <dgm:spPr/>
      <dgm:t>
        <a:bodyPr/>
        <a:lstStyle/>
        <a:p>
          <a:r>
            <a:rPr lang="ru-RU" sz="2800" b="1" dirty="0" smtClean="0">
              <a:solidFill>
                <a:srgbClr val="002060"/>
              </a:solidFill>
            </a:rPr>
            <a:t>Название праздника</a:t>
          </a:r>
          <a:endParaRPr lang="ru-RU" sz="2800" b="1" dirty="0">
            <a:solidFill>
              <a:srgbClr val="002060"/>
            </a:solidFill>
          </a:endParaRPr>
        </a:p>
      </dgm:t>
    </dgm:pt>
    <dgm:pt modelId="{C4E3DEA8-82F4-49EB-9400-AD1C50C2A818}" type="parTrans" cxnId="{4EE08297-0041-4DF6-BDCA-11824AEC494A}">
      <dgm:prSet/>
      <dgm:spPr/>
      <dgm:t>
        <a:bodyPr/>
        <a:lstStyle/>
        <a:p>
          <a:endParaRPr lang="ru-RU"/>
        </a:p>
      </dgm:t>
    </dgm:pt>
    <dgm:pt modelId="{F4E87673-114D-4507-A760-B51DD19B780E}" type="sibTrans" cxnId="{4EE08297-0041-4DF6-BDCA-11824AEC494A}">
      <dgm:prSet/>
      <dgm:spPr/>
      <dgm:t>
        <a:bodyPr/>
        <a:lstStyle/>
        <a:p>
          <a:endParaRPr lang="ru-RU"/>
        </a:p>
      </dgm:t>
    </dgm:pt>
    <dgm:pt modelId="{E165DFAF-E311-4166-AB77-996AAEC4FDCE}">
      <dgm:prSet phldrT="[Текст]" custT="1"/>
      <dgm:spPr/>
      <dgm:t>
        <a:bodyPr/>
        <a:lstStyle/>
        <a:p>
          <a:r>
            <a:rPr lang="ru-RU" sz="2800" b="1" dirty="0" smtClean="0">
              <a:solidFill>
                <a:srgbClr val="002060"/>
              </a:solidFill>
            </a:rPr>
            <a:t>Возрождение праздника</a:t>
          </a:r>
          <a:endParaRPr lang="ru-RU" sz="2800" b="1" dirty="0">
            <a:solidFill>
              <a:srgbClr val="002060"/>
            </a:solidFill>
          </a:endParaRPr>
        </a:p>
      </dgm:t>
    </dgm:pt>
    <dgm:pt modelId="{84AC99FC-B9D7-479F-8DC2-2010EA43E93C}" type="parTrans" cxnId="{AB688C0A-C5C8-45BF-9688-7873B5F005F4}">
      <dgm:prSet/>
      <dgm:spPr/>
      <dgm:t>
        <a:bodyPr/>
        <a:lstStyle/>
        <a:p>
          <a:endParaRPr lang="ru-RU"/>
        </a:p>
      </dgm:t>
    </dgm:pt>
    <dgm:pt modelId="{179692F3-4284-4959-A208-D9C95D8020AB}" type="sibTrans" cxnId="{AB688C0A-C5C8-45BF-9688-7873B5F005F4}">
      <dgm:prSet/>
      <dgm:spPr/>
      <dgm:t>
        <a:bodyPr/>
        <a:lstStyle/>
        <a:p>
          <a:endParaRPr lang="ru-RU"/>
        </a:p>
      </dgm:t>
    </dgm:pt>
    <dgm:pt modelId="{0994B714-6711-42CF-A093-7CAF01E8C1B7}" type="pres">
      <dgm:prSet presAssocID="{B1FFCBF3-5757-47BA-8F1B-521882753792}" presName="compositeShape" presStyleCnt="0">
        <dgm:presLayoutVars>
          <dgm:chMax val="7"/>
          <dgm:dir/>
          <dgm:resizeHandles val="exact"/>
        </dgm:presLayoutVars>
      </dgm:prSet>
      <dgm:spPr/>
    </dgm:pt>
    <dgm:pt modelId="{2C2943B1-388A-4A54-A18A-3F0650945A57}" type="pres">
      <dgm:prSet presAssocID="{63DD4391-3504-473B-8CF9-60A10199B4D5}" presName="circ1" presStyleLbl="vennNode1" presStyleIdx="0" presStyleCnt="3" custScaleX="126628" custScaleY="118329" custLinFactNeighborX="-3207" custLinFactNeighborY="-15547"/>
      <dgm:spPr/>
      <dgm:t>
        <a:bodyPr/>
        <a:lstStyle/>
        <a:p>
          <a:endParaRPr lang="ru-RU"/>
        </a:p>
      </dgm:t>
    </dgm:pt>
    <dgm:pt modelId="{75AE4764-8D7F-4F2E-AC3E-6C31189556B5}" type="pres">
      <dgm:prSet presAssocID="{63DD4391-3504-473B-8CF9-60A10199B4D5}" presName="circ1Tx" presStyleLbl="revTx" presStyleIdx="0" presStyleCnt="0">
        <dgm:presLayoutVars>
          <dgm:chMax val="0"/>
          <dgm:chPref val="0"/>
          <dgm:bulletEnabled val="1"/>
        </dgm:presLayoutVars>
      </dgm:prSet>
      <dgm:spPr/>
      <dgm:t>
        <a:bodyPr/>
        <a:lstStyle/>
        <a:p>
          <a:endParaRPr lang="ru-RU"/>
        </a:p>
      </dgm:t>
    </dgm:pt>
    <dgm:pt modelId="{DF8F7007-0710-4B80-8438-CE11D38C9DC2}" type="pres">
      <dgm:prSet presAssocID="{D7B5EEEE-1AC0-46A8-9217-94DCA9392177}" presName="circ2" presStyleLbl="vennNode1" presStyleIdx="1" presStyleCnt="3" custScaleX="126170" custScaleY="116746"/>
      <dgm:spPr/>
      <dgm:t>
        <a:bodyPr/>
        <a:lstStyle/>
        <a:p>
          <a:endParaRPr lang="ru-RU"/>
        </a:p>
      </dgm:t>
    </dgm:pt>
    <dgm:pt modelId="{74F9779B-42D3-4525-A92A-382DE24842AD}" type="pres">
      <dgm:prSet presAssocID="{D7B5EEEE-1AC0-46A8-9217-94DCA9392177}" presName="circ2Tx" presStyleLbl="revTx" presStyleIdx="0" presStyleCnt="0">
        <dgm:presLayoutVars>
          <dgm:chMax val="0"/>
          <dgm:chPref val="0"/>
          <dgm:bulletEnabled val="1"/>
        </dgm:presLayoutVars>
      </dgm:prSet>
      <dgm:spPr/>
      <dgm:t>
        <a:bodyPr/>
        <a:lstStyle/>
        <a:p>
          <a:endParaRPr lang="ru-RU"/>
        </a:p>
      </dgm:t>
    </dgm:pt>
    <dgm:pt modelId="{E6FB2D12-3E7D-47C2-8A1C-5CA00F4DF5A3}" type="pres">
      <dgm:prSet presAssocID="{E165DFAF-E311-4166-AB77-996AAEC4FDCE}" presName="circ3" presStyleLbl="vennNode1" presStyleIdx="2" presStyleCnt="3" custScaleX="128948" custScaleY="119126"/>
      <dgm:spPr/>
      <dgm:t>
        <a:bodyPr/>
        <a:lstStyle/>
        <a:p>
          <a:endParaRPr lang="ru-RU"/>
        </a:p>
      </dgm:t>
    </dgm:pt>
    <dgm:pt modelId="{AEC552AA-6BD4-468A-A879-A20101608F6A}" type="pres">
      <dgm:prSet presAssocID="{E165DFAF-E311-4166-AB77-996AAEC4FDCE}" presName="circ3Tx" presStyleLbl="revTx" presStyleIdx="0" presStyleCnt="0">
        <dgm:presLayoutVars>
          <dgm:chMax val="0"/>
          <dgm:chPref val="0"/>
          <dgm:bulletEnabled val="1"/>
        </dgm:presLayoutVars>
      </dgm:prSet>
      <dgm:spPr/>
      <dgm:t>
        <a:bodyPr/>
        <a:lstStyle/>
        <a:p>
          <a:endParaRPr lang="ru-RU"/>
        </a:p>
      </dgm:t>
    </dgm:pt>
  </dgm:ptLst>
  <dgm:cxnLst>
    <dgm:cxn modelId="{15FE1A48-ADAA-44E9-A9D5-57793DFB5DD3}" type="presOf" srcId="{B1FFCBF3-5757-47BA-8F1B-521882753792}" destId="{0994B714-6711-42CF-A093-7CAF01E8C1B7}" srcOrd="0" destOrd="0" presId="urn:microsoft.com/office/officeart/2005/8/layout/venn1"/>
    <dgm:cxn modelId="{BE3B01E1-72E7-473C-891F-01C073B39B5C}" type="presOf" srcId="{E165DFAF-E311-4166-AB77-996AAEC4FDCE}" destId="{E6FB2D12-3E7D-47C2-8A1C-5CA00F4DF5A3}" srcOrd="0" destOrd="0" presId="urn:microsoft.com/office/officeart/2005/8/layout/venn1"/>
    <dgm:cxn modelId="{0A4BC7C0-B804-4761-A51E-28816CA7869B}" srcId="{B1FFCBF3-5757-47BA-8F1B-521882753792}" destId="{63DD4391-3504-473B-8CF9-60A10199B4D5}" srcOrd="0" destOrd="0" parTransId="{877BF384-3B49-4845-B933-DE321A427C14}" sibTransId="{EBD44D74-EE20-4D04-8B7A-F5C3D9758CE8}"/>
    <dgm:cxn modelId="{B6B644BF-54FF-4EFA-9DAF-7073AB9E8384}" type="presOf" srcId="{63DD4391-3504-473B-8CF9-60A10199B4D5}" destId="{75AE4764-8D7F-4F2E-AC3E-6C31189556B5}" srcOrd="1" destOrd="0" presId="urn:microsoft.com/office/officeart/2005/8/layout/venn1"/>
    <dgm:cxn modelId="{2D0784B7-B39D-49B0-AFC8-14B857093F70}" type="presOf" srcId="{E165DFAF-E311-4166-AB77-996AAEC4FDCE}" destId="{AEC552AA-6BD4-468A-A879-A20101608F6A}" srcOrd="1" destOrd="0" presId="urn:microsoft.com/office/officeart/2005/8/layout/venn1"/>
    <dgm:cxn modelId="{0AADEF90-1FAF-4855-A025-F681C82277BD}" type="presOf" srcId="{63DD4391-3504-473B-8CF9-60A10199B4D5}" destId="{2C2943B1-388A-4A54-A18A-3F0650945A57}" srcOrd="0" destOrd="0" presId="urn:microsoft.com/office/officeart/2005/8/layout/venn1"/>
    <dgm:cxn modelId="{AB688C0A-C5C8-45BF-9688-7873B5F005F4}" srcId="{B1FFCBF3-5757-47BA-8F1B-521882753792}" destId="{E165DFAF-E311-4166-AB77-996AAEC4FDCE}" srcOrd="2" destOrd="0" parTransId="{84AC99FC-B9D7-479F-8DC2-2010EA43E93C}" sibTransId="{179692F3-4284-4959-A208-D9C95D8020AB}"/>
    <dgm:cxn modelId="{FF05BB10-8C75-461F-8010-1D6C0AA0B409}" type="presOf" srcId="{D7B5EEEE-1AC0-46A8-9217-94DCA9392177}" destId="{74F9779B-42D3-4525-A92A-382DE24842AD}" srcOrd="1" destOrd="0" presId="urn:microsoft.com/office/officeart/2005/8/layout/venn1"/>
    <dgm:cxn modelId="{4EE08297-0041-4DF6-BDCA-11824AEC494A}" srcId="{B1FFCBF3-5757-47BA-8F1B-521882753792}" destId="{D7B5EEEE-1AC0-46A8-9217-94DCA9392177}" srcOrd="1" destOrd="0" parTransId="{C4E3DEA8-82F4-49EB-9400-AD1C50C2A818}" sibTransId="{F4E87673-114D-4507-A760-B51DD19B780E}"/>
    <dgm:cxn modelId="{E90C6E63-AFB4-40F4-9D57-AC8AC1CE25AA}" type="presOf" srcId="{D7B5EEEE-1AC0-46A8-9217-94DCA9392177}" destId="{DF8F7007-0710-4B80-8438-CE11D38C9DC2}" srcOrd="0" destOrd="0" presId="urn:microsoft.com/office/officeart/2005/8/layout/venn1"/>
    <dgm:cxn modelId="{47168867-8DCE-4FB3-B559-E995434B40BB}" type="presParOf" srcId="{0994B714-6711-42CF-A093-7CAF01E8C1B7}" destId="{2C2943B1-388A-4A54-A18A-3F0650945A57}" srcOrd="0" destOrd="0" presId="urn:microsoft.com/office/officeart/2005/8/layout/venn1"/>
    <dgm:cxn modelId="{4BD0225B-E153-4964-8EC2-C77D1B6CF47A}" type="presParOf" srcId="{0994B714-6711-42CF-A093-7CAF01E8C1B7}" destId="{75AE4764-8D7F-4F2E-AC3E-6C31189556B5}" srcOrd="1" destOrd="0" presId="urn:microsoft.com/office/officeart/2005/8/layout/venn1"/>
    <dgm:cxn modelId="{8A9140B5-DD76-4580-9E01-0A3F78E58C31}" type="presParOf" srcId="{0994B714-6711-42CF-A093-7CAF01E8C1B7}" destId="{DF8F7007-0710-4B80-8438-CE11D38C9DC2}" srcOrd="2" destOrd="0" presId="urn:microsoft.com/office/officeart/2005/8/layout/venn1"/>
    <dgm:cxn modelId="{79E6F70E-62CD-4357-98E8-BBAB147CE786}" type="presParOf" srcId="{0994B714-6711-42CF-A093-7CAF01E8C1B7}" destId="{74F9779B-42D3-4525-A92A-382DE24842AD}" srcOrd="3" destOrd="0" presId="urn:microsoft.com/office/officeart/2005/8/layout/venn1"/>
    <dgm:cxn modelId="{7E3127A3-97D3-4E14-8C34-8A760FB681EB}" type="presParOf" srcId="{0994B714-6711-42CF-A093-7CAF01E8C1B7}" destId="{E6FB2D12-3E7D-47C2-8A1C-5CA00F4DF5A3}" srcOrd="4" destOrd="0" presId="urn:microsoft.com/office/officeart/2005/8/layout/venn1"/>
    <dgm:cxn modelId="{8FEB833A-74B6-460A-BBC9-D99902D7CAA0}" type="presParOf" srcId="{0994B714-6711-42CF-A093-7CAF01E8C1B7}" destId="{AEC552AA-6BD4-468A-A879-A20101608F6A}" srcOrd="5"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633DC8-5F42-4A82-A825-1266DD97889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3FAA45F6-4721-475E-BDC3-C3E06E6E9E7F}">
      <dgm:prSet phldrT="[Текст]" custT="1"/>
      <dgm:spPr/>
      <dgm:t>
        <a:bodyPr/>
        <a:lstStyle/>
        <a:p>
          <a:r>
            <a:rPr lang="ru-RU" sz="1800" b="1" dirty="0" smtClean="0">
              <a:effectLst>
                <a:outerShdw blurRad="38100" dist="38100" dir="2700000" algn="tl">
                  <a:srgbClr val="000000">
                    <a:alpha val="43137"/>
                  </a:srgbClr>
                </a:outerShdw>
              </a:effectLst>
            </a:rPr>
            <a:t>С 15-и лет служил при дворе Федоpa I. Во время правления Бориса Годунова, с 1584 г. служил стряпчим. При Василии Шуйском был назначен воеводой в г. Зарайск. </a:t>
          </a:r>
          <a:endParaRPr lang="ru-RU" sz="1800" dirty="0">
            <a:effectLst>
              <a:outerShdw blurRad="38100" dist="38100" dir="2700000" algn="tl">
                <a:srgbClr val="000000">
                  <a:alpha val="43137"/>
                </a:srgbClr>
              </a:outerShdw>
            </a:effectLst>
          </a:endParaRPr>
        </a:p>
      </dgm:t>
    </dgm:pt>
    <dgm:pt modelId="{C457CFF4-2077-433B-B9F1-3166B6BF3692}" type="parTrans" cxnId="{3FB25CE6-DE94-43DB-9C2C-D0D536C041C6}">
      <dgm:prSet/>
      <dgm:spPr/>
      <dgm:t>
        <a:bodyPr/>
        <a:lstStyle/>
        <a:p>
          <a:endParaRPr lang="ru-RU"/>
        </a:p>
      </dgm:t>
    </dgm:pt>
    <dgm:pt modelId="{8C296C08-ACC3-4173-A256-307B1CF5D1B9}" type="sibTrans" cxnId="{3FB25CE6-DE94-43DB-9C2C-D0D536C041C6}">
      <dgm:prSet/>
      <dgm:spPr/>
      <dgm:t>
        <a:bodyPr/>
        <a:lstStyle/>
        <a:p>
          <a:endParaRPr lang="ru-RU"/>
        </a:p>
      </dgm:t>
    </dgm:pt>
    <dgm:pt modelId="{6B3E46B2-C8B3-4ABE-98E8-1CE185692F0F}">
      <dgm:prSet phldrT="[Текст]" custT="1"/>
      <dgm:spPr/>
      <dgm:t>
        <a:bodyPr/>
        <a:lstStyle/>
        <a:p>
          <a:r>
            <a:rPr lang="ru-RU" sz="1800" b="1" dirty="0" smtClean="0">
              <a:effectLst>
                <a:outerShdw blurRad="38100" dist="38100" dir="2700000" algn="tl">
                  <a:srgbClr val="000000">
                    <a:alpha val="43137"/>
                  </a:srgbClr>
                </a:outerShdw>
              </a:effectLst>
            </a:rPr>
            <a:t>В 1614 году участвовал в Русско-Польской войне, в сражении против польского авантюриста Лисовского</a:t>
          </a:r>
          <a:r>
            <a:rPr lang="ru-RU" sz="800" b="1" dirty="0" smtClean="0"/>
            <a:t>.</a:t>
          </a:r>
          <a:endParaRPr lang="ru-RU" sz="800" dirty="0"/>
        </a:p>
      </dgm:t>
    </dgm:pt>
    <dgm:pt modelId="{1D51B30F-7238-4CB9-B7C9-228FF5CAE7CF}" type="parTrans" cxnId="{B81FD7A6-7CDA-442E-86D8-2F5AAFEF4863}">
      <dgm:prSet/>
      <dgm:spPr/>
      <dgm:t>
        <a:bodyPr/>
        <a:lstStyle/>
        <a:p>
          <a:endParaRPr lang="ru-RU"/>
        </a:p>
      </dgm:t>
    </dgm:pt>
    <dgm:pt modelId="{FE110E4C-B1E0-4E08-A5FA-D1F53849FC6A}" type="sibTrans" cxnId="{B81FD7A6-7CDA-442E-86D8-2F5AAFEF4863}">
      <dgm:prSet/>
      <dgm:spPr/>
      <dgm:t>
        <a:bodyPr/>
        <a:lstStyle/>
        <a:p>
          <a:endParaRPr lang="ru-RU"/>
        </a:p>
      </dgm:t>
    </dgm:pt>
    <dgm:pt modelId="{9EA24236-6828-4DAA-9E45-2AF37D6440F7}">
      <dgm:prSet custT="1"/>
      <dgm:spPr/>
      <dgm:t>
        <a:bodyPr/>
        <a:lstStyle/>
        <a:p>
          <a:r>
            <a:rPr lang="ru-RU" sz="1800" b="1" dirty="0" smtClean="0">
              <a:effectLst>
                <a:outerShdw blurRad="38100" dist="38100" dir="2700000" algn="tl">
                  <a:srgbClr val="000000">
                    <a:alpha val="43137"/>
                  </a:srgbClr>
                </a:outerShdw>
              </a:effectLst>
            </a:rPr>
            <a:t>Скончался 20(30) апреля 1642 года, похоронен в родовой усыпальнице, в Спасо-Ефимьевском монастыре, в городе Суздале. </a:t>
          </a:r>
          <a:endParaRPr lang="ru-RU" sz="1800" dirty="0">
            <a:effectLst>
              <a:outerShdw blurRad="38100" dist="38100" dir="2700000" algn="tl">
                <a:srgbClr val="000000">
                  <a:alpha val="43137"/>
                </a:srgbClr>
              </a:outerShdw>
            </a:effectLst>
          </a:endParaRPr>
        </a:p>
      </dgm:t>
    </dgm:pt>
    <dgm:pt modelId="{049FA464-5453-45CC-A344-E31FC5729506}" type="parTrans" cxnId="{CBF71535-6DA1-42C9-B58A-27DFAD82D32E}">
      <dgm:prSet/>
      <dgm:spPr/>
      <dgm:t>
        <a:bodyPr/>
        <a:lstStyle/>
        <a:p>
          <a:endParaRPr lang="ru-RU"/>
        </a:p>
      </dgm:t>
    </dgm:pt>
    <dgm:pt modelId="{21AC594D-73FB-4C71-9C9F-5A0AD6635094}" type="sibTrans" cxnId="{CBF71535-6DA1-42C9-B58A-27DFAD82D32E}">
      <dgm:prSet/>
      <dgm:spPr/>
      <dgm:t>
        <a:bodyPr/>
        <a:lstStyle/>
        <a:p>
          <a:endParaRPr lang="ru-RU"/>
        </a:p>
      </dgm:t>
    </dgm:pt>
    <dgm:pt modelId="{171A7A14-C491-457B-B833-036BE186B1A2}">
      <dgm:prSet phldrT="[Текст]" custT="1"/>
      <dgm:spPr/>
      <dgm:t>
        <a:bodyPr/>
        <a:lstStyle/>
        <a:p>
          <a:r>
            <a:rPr lang="ru-RU" sz="1800" b="1" dirty="0" smtClean="0">
              <a:effectLst>
                <a:outerShdw blurRad="38100" dist="38100" dir="2700000" algn="tl">
                  <a:srgbClr val="000000">
                    <a:alpha val="43137"/>
                  </a:srgbClr>
                </a:outerShdw>
              </a:effectLst>
            </a:rPr>
            <a:t>В 1613 году, при царе Михаиле Романове, был произведен в бояре.</a:t>
          </a:r>
          <a:endParaRPr lang="ru-RU" sz="1800" dirty="0">
            <a:effectLst>
              <a:outerShdw blurRad="38100" dist="38100" dir="2700000" algn="tl">
                <a:srgbClr val="000000">
                  <a:alpha val="43137"/>
                </a:srgbClr>
              </a:outerShdw>
            </a:effectLst>
          </a:endParaRPr>
        </a:p>
      </dgm:t>
    </dgm:pt>
    <dgm:pt modelId="{DDCEE821-682F-4715-8401-116FB5035953}" type="sibTrans" cxnId="{BB1EFD99-C716-46D9-991B-BA4DF425C64B}">
      <dgm:prSet/>
      <dgm:spPr/>
      <dgm:t>
        <a:bodyPr/>
        <a:lstStyle/>
        <a:p>
          <a:endParaRPr lang="ru-RU"/>
        </a:p>
      </dgm:t>
    </dgm:pt>
    <dgm:pt modelId="{04AD1421-B6D8-49F1-B7CC-55BAFC026086}" type="parTrans" cxnId="{BB1EFD99-C716-46D9-991B-BA4DF425C64B}">
      <dgm:prSet/>
      <dgm:spPr/>
      <dgm:t>
        <a:bodyPr/>
        <a:lstStyle/>
        <a:p>
          <a:endParaRPr lang="ru-RU"/>
        </a:p>
      </dgm:t>
    </dgm:pt>
    <dgm:pt modelId="{A070D410-3590-4CBE-BF4F-3D47E266BA8C}">
      <dgm:prSet phldrT="[Текст]" custT="1"/>
      <dgm:spPr/>
      <dgm:t>
        <a:bodyPr/>
        <a:lstStyle/>
        <a:p>
          <a:r>
            <a:rPr lang="ru-RU" sz="1800" b="1" dirty="0" smtClean="0">
              <a:effectLst>
                <a:outerShdw blurRad="38100" dist="38100" dir="2700000" algn="tl">
                  <a:srgbClr val="000000">
                    <a:alpha val="43137"/>
                  </a:srgbClr>
                </a:outerShdw>
              </a:effectLst>
            </a:rPr>
            <a:t>В 1610 году вступил в 1 ополчение и воевал под командованием П. Ляпунова.</a:t>
          </a:r>
          <a:endParaRPr lang="ru-RU" sz="1800" dirty="0">
            <a:effectLst>
              <a:outerShdw blurRad="38100" dist="38100" dir="2700000" algn="tl">
                <a:srgbClr val="000000">
                  <a:alpha val="43137"/>
                </a:srgbClr>
              </a:outerShdw>
            </a:effectLst>
          </a:endParaRPr>
        </a:p>
      </dgm:t>
    </dgm:pt>
    <dgm:pt modelId="{D813ECDD-5C45-46BC-81AF-E8E78CBCD565}" type="parTrans" cxnId="{3FFD9AB1-AC3F-41DD-9799-AD0BBD9A93B1}">
      <dgm:prSet/>
      <dgm:spPr/>
      <dgm:t>
        <a:bodyPr/>
        <a:lstStyle/>
        <a:p>
          <a:endParaRPr lang="ru-RU"/>
        </a:p>
      </dgm:t>
    </dgm:pt>
    <dgm:pt modelId="{4EE26D3D-A883-4A25-BF08-C30367E84B11}" type="sibTrans" cxnId="{3FFD9AB1-AC3F-41DD-9799-AD0BBD9A93B1}">
      <dgm:prSet/>
      <dgm:spPr/>
      <dgm:t>
        <a:bodyPr/>
        <a:lstStyle/>
        <a:p>
          <a:endParaRPr lang="ru-RU"/>
        </a:p>
      </dgm:t>
    </dgm:pt>
    <dgm:pt modelId="{A1764666-1EAB-4D8F-B38D-89A17009434B}">
      <dgm:prSet phldrT="[Текст]" custT="1"/>
      <dgm:spPr/>
      <dgm:t>
        <a:bodyPr/>
        <a:lstStyle/>
        <a:p>
          <a:r>
            <a:rPr lang="ru-RU" sz="1800" b="1" smtClean="0">
              <a:effectLst>
                <a:outerShdw blurRad="38100" dist="38100" dir="2700000" algn="tl">
                  <a:srgbClr val="000000">
                    <a:alpha val="43137"/>
                  </a:srgbClr>
                </a:outerShdw>
              </a:effectLst>
            </a:rPr>
            <a:t>В 1611 </a:t>
          </a:r>
          <a:r>
            <a:rPr lang="ru-RU" sz="1800" b="1" dirty="0" smtClean="0">
              <a:effectLst>
                <a:outerShdw blurRad="38100" dist="38100" dir="2700000" algn="tl">
                  <a:srgbClr val="000000">
                    <a:alpha val="43137"/>
                  </a:srgbClr>
                </a:outerShdw>
              </a:effectLst>
            </a:rPr>
            <a:t>возглавил 2 ополчение</a:t>
          </a:r>
          <a:r>
            <a:rPr lang="ru-RU" sz="800" b="1" dirty="0" smtClean="0"/>
            <a:t>.     </a:t>
          </a:r>
          <a:endParaRPr lang="ru-RU" sz="800" dirty="0"/>
        </a:p>
      </dgm:t>
    </dgm:pt>
    <dgm:pt modelId="{BD5B27D3-B9E5-456B-9396-20B9DDD186FF}" type="parTrans" cxnId="{8505213E-E93F-4693-8153-2BD09F67EDFD}">
      <dgm:prSet/>
      <dgm:spPr/>
      <dgm:t>
        <a:bodyPr/>
        <a:lstStyle/>
        <a:p>
          <a:endParaRPr lang="ru-RU"/>
        </a:p>
      </dgm:t>
    </dgm:pt>
    <dgm:pt modelId="{99FFD70C-F820-4639-82CE-0917C3D80DFD}" type="sibTrans" cxnId="{8505213E-E93F-4693-8153-2BD09F67EDFD}">
      <dgm:prSet/>
      <dgm:spPr/>
      <dgm:t>
        <a:bodyPr/>
        <a:lstStyle/>
        <a:p>
          <a:endParaRPr lang="ru-RU"/>
        </a:p>
      </dgm:t>
    </dgm:pt>
    <dgm:pt modelId="{BC05D810-FE53-41B2-ABB2-F399CD4994C1}">
      <dgm:prSet phldrT="[Текст]" custT="1"/>
      <dgm:spPr/>
      <dgm:t>
        <a:bodyPr/>
        <a:lstStyle/>
        <a:p>
          <a:r>
            <a:rPr lang="ru-RU" sz="1800" b="1" dirty="0" smtClean="0">
              <a:effectLst>
                <a:outerShdw blurRad="38100" dist="38100" dir="2700000" algn="tl">
                  <a:srgbClr val="000000">
                    <a:alpha val="43137"/>
                  </a:srgbClr>
                </a:outerShdw>
              </a:effectLst>
            </a:rPr>
            <a:t>В 1620-х годах Пожарский руководил Ямским и Разбойным приказами, был воеводой в Новгороде, в 1636— 1637 годах руководил Судным приказом.</a:t>
          </a:r>
          <a:endParaRPr lang="ru-RU" sz="1800" b="1" dirty="0">
            <a:effectLst>
              <a:outerShdw blurRad="38100" dist="38100" dir="2700000" algn="tl">
                <a:srgbClr val="000000">
                  <a:alpha val="43137"/>
                </a:srgbClr>
              </a:outerShdw>
            </a:effectLst>
          </a:endParaRPr>
        </a:p>
      </dgm:t>
    </dgm:pt>
    <dgm:pt modelId="{27C1DC53-5A5A-424E-ADE9-F9A23BB03963}" type="parTrans" cxnId="{64473B82-2687-413B-A856-BA71F4953014}">
      <dgm:prSet/>
      <dgm:spPr/>
      <dgm:t>
        <a:bodyPr/>
        <a:lstStyle/>
        <a:p>
          <a:endParaRPr lang="ru-RU"/>
        </a:p>
      </dgm:t>
    </dgm:pt>
    <dgm:pt modelId="{894EF012-3E04-4D5E-B999-8D620F5D0528}" type="sibTrans" cxnId="{64473B82-2687-413B-A856-BA71F4953014}">
      <dgm:prSet/>
      <dgm:spPr/>
      <dgm:t>
        <a:bodyPr/>
        <a:lstStyle/>
        <a:p>
          <a:endParaRPr lang="ru-RU"/>
        </a:p>
      </dgm:t>
    </dgm:pt>
    <dgm:pt modelId="{8826537A-8BA5-4738-80B5-C51DD33D15B6}" type="pres">
      <dgm:prSet presAssocID="{3E633DC8-5F42-4A82-A825-1266DD978893}" presName="Name0" presStyleCnt="0">
        <dgm:presLayoutVars>
          <dgm:chMax val="7"/>
          <dgm:chPref val="5"/>
        </dgm:presLayoutVars>
      </dgm:prSet>
      <dgm:spPr/>
      <dgm:t>
        <a:bodyPr/>
        <a:lstStyle/>
        <a:p>
          <a:endParaRPr lang="ru-RU"/>
        </a:p>
      </dgm:t>
    </dgm:pt>
    <dgm:pt modelId="{0C4FDBC2-B1CC-4771-91DE-6A6D4906BDC1}" type="pres">
      <dgm:prSet presAssocID="{3E633DC8-5F42-4A82-A825-1266DD978893}" presName="arrowNode" presStyleLbl="node1" presStyleIdx="0" presStyleCnt="1"/>
      <dgm:spPr/>
    </dgm:pt>
    <dgm:pt modelId="{11BE9B68-4840-4AAA-8374-2348CFDFAD40}" type="pres">
      <dgm:prSet presAssocID="{3FAA45F6-4721-475E-BDC3-C3E06E6E9E7F}" presName="txNode1" presStyleLbl="revTx" presStyleIdx="0" presStyleCnt="7" custScaleX="253342" custScaleY="162685">
        <dgm:presLayoutVars>
          <dgm:bulletEnabled val="1"/>
        </dgm:presLayoutVars>
      </dgm:prSet>
      <dgm:spPr/>
      <dgm:t>
        <a:bodyPr/>
        <a:lstStyle/>
        <a:p>
          <a:endParaRPr lang="ru-RU"/>
        </a:p>
      </dgm:t>
    </dgm:pt>
    <dgm:pt modelId="{B4276D76-6684-4D85-A1E7-DA89B8E70FCC}" type="pres">
      <dgm:prSet presAssocID="{A070D410-3590-4CBE-BF4F-3D47E266BA8C}" presName="txNode2" presStyleLbl="revTx" presStyleIdx="1" presStyleCnt="7" custScaleX="146127" custLinFactNeighborX="21226" custLinFactNeighborY="-5733">
        <dgm:presLayoutVars>
          <dgm:bulletEnabled val="1"/>
        </dgm:presLayoutVars>
      </dgm:prSet>
      <dgm:spPr/>
      <dgm:t>
        <a:bodyPr/>
        <a:lstStyle/>
        <a:p>
          <a:endParaRPr lang="ru-RU"/>
        </a:p>
      </dgm:t>
    </dgm:pt>
    <dgm:pt modelId="{ED86193D-EE49-4155-A693-0BE355904A84}" type="pres">
      <dgm:prSet presAssocID="{4EE26D3D-A883-4A25-BF08-C30367E84B11}" presName="dotNode2" presStyleCnt="0"/>
      <dgm:spPr/>
    </dgm:pt>
    <dgm:pt modelId="{3E847FC3-541C-4DD7-9885-8DB26BEBB0C3}" type="pres">
      <dgm:prSet presAssocID="{4EE26D3D-A883-4A25-BF08-C30367E84B11}" presName="dotRepeatNode" presStyleLbl="fgShp" presStyleIdx="0" presStyleCnt="5"/>
      <dgm:spPr/>
      <dgm:t>
        <a:bodyPr/>
        <a:lstStyle/>
        <a:p>
          <a:endParaRPr lang="ru-RU"/>
        </a:p>
      </dgm:t>
    </dgm:pt>
    <dgm:pt modelId="{562F7C76-A46A-4031-9B06-06616B11F0D8}" type="pres">
      <dgm:prSet presAssocID="{A1764666-1EAB-4D8F-B38D-89A17009434B}" presName="txNode3" presStyleLbl="revTx" presStyleIdx="2" presStyleCnt="7" custScaleX="243042" custLinFactNeighborX="-58824" custLinFactNeighborY="-518">
        <dgm:presLayoutVars>
          <dgm:bulletEnabled val="1"/>
        </dgm:presLayoutVars>
      </dgm:prSet>
      <dgm:spPr/>
      <dgm:t>
        <a:bodyPr/>
        <a:lstStyle/>
        <a:p>
          <a:endParaRPr lang="ru-RU"/>
        </a:p>
      </dgm:t>
    </dgm:pt>
    <dgm:pt modelId="{0F3A0D73-EF09-4291-88DF-BFD01AE7613A}" type="pres">
      <dgm:prSet presAssocID="{99FFD70C-F820-4639-82CE-0917C3D80DFD}" presName="dotNode3" presStyleCnt="0"/>
      <dgm:spPr/>
    </dgm:pt>
    <dgm:pt modelId="{B105F6F2-D9F8-4F7C-8B92-F26983EAB646}" type="pres">
      <dgm:prSet presAssocID="{99FFD70C-F820-4639-82CE-0917C3D80DFD}" presName="dotRepeatNode" presStyleLbl="fgShp" presStyleIdx="1" presStyleCnt="5"/>
      <dgm:spPr/>
      <dgm:t>
        <a:bodyPr/>
        <a:lstStyle/>
        <a:p>
          <a:endParaRPr lang="ru-RU"/>
        </a:p>
      </dgm:t>
    </dgm:pt>
    <dgm:pt modelId="{159A0F02-D5DD-40AF-A3E7-1C7159F35F9C}" type="pres">
      <dgm:prSet presAssocID="{171A7A14-C491-457B-B833-036BE186B1A2}" presName="txNode4" presStyleLbl="revTx" presStyleIdx="3" presStyleCnt="7" custScaleX="179798" custLinFactNeighborX="18017" custLinFactNeighborY="-17144">
        <dgm:presLayoutVars>
          <dgm:bulletEnabled val="1"/>
        </dgm:presLayoutVars>
      </dgm:prSet>
      <dgm:spPr/>
      <dgm:t>
        <a:bodyPr/>
        <a:lstStyle/>
        <a:p>
          <a:endParaRPr lang="ru-RU"/>
        </a:p>
      </dgm:t>
    </dgm:pt>
    <dgm:pt modelId="{D627BE29-7706-4AE0-9C7F-4E1D74EC47E4}" type="pres">
      <dgm:prSet presAssocID="{DDCEE821-682F-4715-8401-116FB5035953}" presName="dotNode4" presStyleCnt="0"/>
      <dgm:spPr/>
    </dgm:pt>
    <dgm:pt modelId="{1595BEB0-A308-4663-8EFA-3A3CC8DC64BA}" type="pres">
      <dgm:prSet presAssocID="{DDCEE821-682F-4715-8401-116FB5035953}" presName="dotRepeatNode" presStyleLbl="fgShp" presStyleIdx="2" presStyleCnt="5"/>
      <dgm:spPr/>
      <dgm:t>
        <a:bodyPr/>
        <a:lstStyle/>
        <a:p>
          <a:endParaRPr lang="ru-RU"/>
        </a:p>
      </dgm:t>
    </dgm:pt>
    <dgm:pt modelId="{6D20069F-6E94-44C9-84AC-5CA8BE9E7798}" type="pres">
      <dgm:prSet presAssocID="{6B3E46B2-C8B3-4ABE-98E8-1CE185692F0F}" presName="txNode5" presStyleLbl="revTx" presStyleIdx="4" presStyleCnt="7" custScaleX="157597" custScaleY="162686" custLinFactNeighborX="-30021" custLinFactNeighborY="11614">
        <dgm:presLayoutVars>
          <dgm:bulletEnabled val="1"/>
        </dgm:presLayoutVars>
      </dgm:prSet>
      <dgm:spPr/>
      <dgm:t>
        <a:bodyPr/>
        <a:lstStyle/>
        <a:p>
          <a:endParaRPr lang="ru-RU"/>
        </a:p>
      </dgm:t>
    </dgm:pt>
    <dgm:pt modelId="{EC1BC74A-CCDF-4F2C-BC6A-952338B39A8B}" type="pres">
      <dgm:prSet presAssocID="{FE110E4C-B1E0-4E08-A5FA-D1F53849FC6A}" presName="dotNode5" presStyleCnt="0"/>
      <dgm:spPr/>
    </dgm:pt>
    <dgm:pt modelId="{4F5FFAD6-67DE-4403-8EEC-8767642A166C}" type="pres">
      <dgm:prSet presAssocID="{FE110E4C-B1E0-4E08-A5FA-D1F53849FC6A}" presName="dotRepeatNode" presStyleLbl="fgShp" presStyleIdx="3" presStyleCnt="5"/>
      <dgm:spPr/>
      <dgm:t>
        <a:bodyPr/>
        <a:lstStyle/>
        <a:p>
          <a:endParaRPr lang="ru-RU"/>
        </a:p>
      </dgm:t>
    </dgm:pt>
    <dgm:pt modelId="{697C4300-717C-4023-9EE3-2E282B54C499}" type="pres">
      <dgm:prSet presAssocID="{BC05D810-FE53-41B2-ABB2-F399CD4994C1}" presName="txNode6" presStyleLbl="revTx" presStyleIdx="5" presStyleCnt="7" custScaleX="229717" custScaleY="200211" custLinFactNeighborX="41368" custLinFactNeighborY="-4739">
        <dgm:presLayoutVars>
          <dgm:bulletEnabled val="1"/>
        </dgm:presLayoutVars>
      </dgm:prSet>
      <dgm:spPr/>
      <dgm:t>
        <a:bodyPr/>
        <a:lstStyle/>
        <a:p>
          <a:endParaRPr lang="ru-RU"/>
        </a:p>
      </dgm:t>
    </dgm:pt>
    <dgm:pt modelId="{19EDEFAF-34B1-4795-9B90-C87A8F8C44F7}" type="pres">
      <dgm:prSet presAssocID="{894EF012-3E04-4D5E-B999-8D620F5D0528}" presName="dotNode6" presStyleCnt="0"/>
      <dgm:spPr/>
    </dgm:pt>
    <dgm:pt modelId="{9C0CDD71-15AD-41C4-B996-412420876F6C}" type="pres">
      <dgm:prSet presAssocID="{894EF012-3E04-4D5E-B999-8D620F5D0528}" presName="dotRepeatNode" presStyleLbl="fgShp" presStyleIdx="4" presStyleCnt="5"/>
      <dgm:spPr/>
      <dgm:t>
        <a:bodyPr/>
        <a:lstStyle/>
        <a:p>
          <a:endParaRPr lang="ru-RU"/>
        </a:p>
      </dgm:t>
    </dgm:pt>
    <dgm:pt modelId="{FFAC1E26-269B-4AD4-8EB8-F052FC4AC297}" type="pres">
      <dgm:prSet presAssocID="{9EA24236-6828-4DAA-9E45-2AF37D6440F7}" presName="txNode7" presStyleLbl="revTx" presStyleIdx="6" presStyleCnt="7" custScaleX="170959" custLinFactNeighborX="-68828" custLinFactNeighborY="-37415">
        <dgm:presLayoutVars>
          <dgm:bulletEnabled val="1"/>
        </dgm:presLayoutVars>
      </dgm:prSet>
      <dgm:spPr/>
      <dgm:t>
        <a:bodyPr/>
        <a:lstStyle/>
        <a:p>
          <a:endParaRPr lang="ru-RU"/>
        </a:p>
      </dgm:t>
    </dgm:pt>
  </dgm:ptLst>
  <dgm:cxnLst>
    <dgm:cxn modelId="{D36ADBC5-C682-4419-AAF1-784D82C36020}" type="presOf" srcId="{9EA24236-6828-4DAA-9E45-2AF37D6440F7}" destId="{FFAC1E26-269B-4AD4-8EB8-F052FC4AC297}" srcOrd="0" destOrd="0" presId="urn:microsoft.com/office/officeart/2009/3/layout/DescendingProcess"/>
    <dgm:cxn modelId="{C236C40B-3EA9-46E2-9D7A-6BF82957F824}" type="presOf" srcId="{FE110E4C-B1E0-4E08-A5FA-D1F53849FC6A}" destId="{4F5FFAD6-67DE-4403-8EEC-8767642A166C}" srcOrd="0" destOrd="0" presId="urn:microsoft.com/office/officeart/2009/3/layout/DescendingProcess"/>
    <dgm:cxn modelId="{66A02A89-DEDC-42EF-9215-AFA71B617FC0}" type="presOf" srcId="{3E633DC8-5F42-4A82-A825-1266DD978893}" destId="{8826537A-8BA5-4738-80B5-C51DD33D15B6}" srcOrd="0" destOrd="0" presId="urn:microsoft.com/office/officeart/2009/3/layout/DescendingProcess"/>
    <dgm:cxn modelId="{7DB84E7F-13D9-46AA-88F1-1F4A80EEDE81}" type="presOf" srcId="{A070D410-3590-4CBE-BF4F-3D47E266BA8C}" destId="{B4276D76-6684-4D85-A1E7-DA89B8E70FCC}" srcOrd="0" destOrd="0" presId="urn:microsoft.com/office/officeart/2009/3/layout/DescendingProcess"/>
    <dgm:cxn modelId="{F22E95D4-09F8-4ABC-9C6A-4FE9F83A1DED}" type="presOf" srcId="{894EF012-3E04-4D5E-B999-8D620F5D0528}" destId="{9C0CDD71-15AD-41C4-B996-412420876F6C}" srcOrd="0" destOrd="0" presId="urn:microsoft.com/office/officeart/2009/3/layout/DescendingProcess"/>
    <dgm:cxn modelId="{454B7110-5550-445C-B88E-2CFB30372F0D}" type="presOf" srcId="{4EE26D3D-A883-4A25-BF08-C30367E84B11}" destId="{3E847FC3-541C-4DD7-9885-8DB26BEBB0C3}" srcOrd="0" destOrd="0" presId="urn:microsoft.com/office/officeart/2009/3/layout/DescendingProcess"/>
    <dgm:cxn modelId="{64473B82-2687-413B-A856-BA71F4953014}" srcId="{3E633DC8-5F42-4A82-A825-1266DD978893}" destId="{BC05D810-FE53-41B2-ABB2-F399CD4994C1}" srcOrd="5" destOrd="0" parTransId="{27C1DC53-5A5A-424E-ADE9-F9A23BB03963}" sibTransId="{894EF012-3E04-4D5E-B999-8D620F5D0528}"/>
    <dgm:cxn modelId="{CBF71535-6DA1-42C9-B58A-27DFAD82D32E}" srcId="{3E633DC8-5F42-4A82-A825-1266DD978893}" destId="{9EA24236-6828-4DAA-9E45-2AF37D6440F7}" srcOrd="6" destOrd="0" parTransId="{049FA464-5453-45CC-A344-E31FC5729506}" sibTransId="{21AC594D-73FB-4C71-9C9F-5A0AD6635094}"/>
    <dgm:cxn modelId="{B81FD7A6-7CDA-442E-86D8-2F5AAFEF4863}" srcId="{3E633DC8-5F42-4A82-A825-1266DD978893}" destId="{6B3E46B2-C8B3-4ABE-98E8-1CE185692F0F}" srcOrd="4" destOrd="0" parTransId="{1D51B30F-7238-4CB9-B7C9-228FF5CAE7CF}" sibTransId="{FE110E4C-B1E0-4E08-A5FA-D1F53849FC6A}"/>
    <dgm:cxn modelId="{8505213E-E93F-4693-8153-2BD09F67EDFD}" srcId="{3E633DC8-5F42-4A82-A825-1266DD978893}" destId="{A1764666-1EAB-4D8F-B38D-89A17009434B}" srcOrd="2" destOrd="0" parTransId="{BD5B27D3-B9E5-456B-9396-20B9DDD186FF}" sibTransId="{99FFD70C-F820-4639-82CE-0917C3D80DFD}"/>
    <dgm:cxn modelId="{66F1D2D7-D4BF-4D5D-ACA4-2B7C163A9B70}" type="presOf" srcId="{171A7A14-C491-457B-B833-036BE186B1A2}" destId="{159A0F02-D5DD-40AF-A3E7-1C7159F35F9C}" srcOrd="0" destOrd="0" presId="urn:microsoft.com/office/officeart/2009/3/layout/DescendingProcess"/>
    <dgm:cxn modelId="{046161AB-5E69-4562-99D8-770121AC1FD1}" type="presOf" srcId="{DDCEE821-682F-4715-8401-116FB5035953}" destId="{1595BEB0-A308-4663-8EFA-3A3CC8DC64BA}" srcOrd="0" destOrd="0" presId="urn:microsoft.com/office/officeart/2009/3/layout/DescendingProcess"/>
    <dgm:cxn modelId="{3FFD9AB1-AC3F-41DD-9799-AD0BBD9A93B1}" srcId="{3E633DC8-5F42-4A82-A825-1266DD978893}" destId="{A070D410-3590-4CBE-BF4F-3D47E266BA8C}" srcOrd="1" destOrd="0" parTransId="{D813ECDD-5C45-46BC-81AF-E8E78CBCD565}" sibTransId="{4EE26D3D-A883-4A25-BF08-C30367E84B11}"/>
    <dgm:cxn modelId="{BB1EFD99-C716-46D9-991B-BA4DF425C64B}" srcId="{3E633DC8-5F42-4A82-A825-1266DD978893}" destId="{171A7A14-C491-457B-B833-036BE186B1A2}" srcOrd="3" destOrd="0" parTransId="{04AD1421-B6D8-49F1-B7CC-55BAFC026086}" sibTransId="{DDCEE821-682F-4715-8401-116FB5035953}"/>
    <dgm:cxn modelId="{F1ACAB45-BCDC-42A3-886E-DF2CFE474E78}" type="presOf" srcId="{3FAA45F6-4721-475E-BDC3-C3E06E6E9E7F}" destId="{11BE9B68-4840-4AAA-8374-2348CFDFAD40}" srcOrd="0" destOrd="0" presId="urn:microsoft.com/office/officeart/2009/3/layout/DescendingProcess"/>
    <dgm:cxn modelId="{D11E0E44-8333-44EC-9439-8BDE84A6A74B}" type="presOf" srcId="{99FFD70C-F820-4639-82CE-0917C3D80DFD}" destId="{B105F6F2-D9F8-4F7C-8B92-F26983EAB646}" srcOrd="0" destOrd="0" presId="urn:microsoft.com/office/officeart/2009/3/layout/DescendingProcess"/>
    <dgm:cxn modelId="{6DEC2B8A-5D07-4547-BC29-0A525F4D3DEA}" type="presOf" srcId="{BC05D810-FE53-41B2-ABB2-F399CD4994C1}" destId="{697C4300-717C-4023-9EE3-2E282B54C499}" srcOrd="0" destOrd="0" presId="urn:microsoft.com/office/officeart/2009/3/layout/DescendingProcess"/>
    <dgm:cxn modelId="{38C2125A-9A7A-41B6-8A3C-34E49C8F7DAC}" type="presOf" srcId="{6B3E46B2-C8B3-4ABE-98E8-1CE185692F0F}" destId="{6D20069F-6E94-44C9-84AC-5CA8BE9E7798}" srcOrd="0" destOrd="0" presId="urn:microsoft.com/office/officeart/2009/3/layout/DescendingProcess"/>
    <dgm:cxn modelId="{3FB25CE6-DE94-43DB-9C2C-D0D536C041C6}" srcId="{3E633DC8-5F42-4A82-A825-1266DD978893}" destId="{3FAA45F6-4721-475E-BDC3-C3E06E6E9E7F}" srcOrd="0" destOrd="0" parTransId="{C457CFF4-2077-433B-B9F1-3166B6BF3692}" sibTransId="{8C296C08-ACC3-4173-A256-307B1CF5D1B9}"/>
    <dgm:cxn modelId="{4171714D-0A3C-4F5D-91B5-DA589E9436EA}" type="presOf" srcId="{A1764666-1EAB-4D8F-B38D-89A17009434B}" destId="{562F7C76-A46A-4031-9B06-06616B11F0D8}" srcOrd="0" destOrd="0" presId="urn:microsoft.com/office/officeart/2009/3/layout/DescendingProcess"/>
    <dgm:cxn modelId="{7A6BDCE1-2809-4C64-889A-C46051387A63}" type="presParOf" srcId="{8826537A-8BA5-4738-80B5-C51DD33D15B6}" destId="{0C4FDBC2-B1CC-4771-91DE-6A6D4906BDC1}" srcOrd="0" destOrd="0" presId="urn:microsoft.com/office/officeart/2009/3/layout/DescendingProcess"/>
    <dgm:cxn modelId="{66C10CCB-BCF7-410A-8DF8-980A8F2FEF58}" type="presParOf" srcId="{8826537A-8BA5-4738-80B5-C51DD33D15B6}" destId="{11BE9B68-4840-4AAA-8374-2348CFDFAD40}" srcOrd="1" destOrd="0" presId="urn:microsoft.com/office/officeart/2009/3/layout/DescendingProcess"/>
    <dgm:cxn modelId="{DE5BFFDE-B2FF-406F-BC1C-94D01AB7D959}" type="presParOf" srcId="{8826537A-8BA5-4738-80B5-C51DD33D15B6}" destId="{B4276D76-6684-4D85-A1E7-DA89B8E70FCC}" srcOrd="2" destOrd="0" presId="urn:microsoft.com/office/officeart/2009/3/layout/DescendingProcess"/>
    <dgm:cxn modelId="{56FA702C-B4D6-43A8-8DFF-5F9CC97FE1AF}" type="presParOf" srcId="{8826537A-8BA5-4738-80B5-C51DD33D15B6}" destId="{ED86193D-EE49-4155-A693-0BE355904A84}" srcOrd="3" destOrd="0" presId="urn:microsoft.com/office/officeart/2009/3/layout/DescendingProcess"/>
    <dgm:cxn modelId="{0B367778-64C6-4BE0-AA42-ED45A371D18C}" type="presParOf" srcId="{ED86193D-EE49-4155-A693-0BE355904A84}" destId="{3E847FC3-541C-4DD7-9885-8DB26BEBB0C3}" srcOrd="0" destOrd="0" presId="urn:microsoft.com/office/officeart/2009/3/layout/DescendingProcess"/>
    <dgm:cxn modelId="{A046DB6F-D0A3-41E0-9CEC-31487BDEB8CD}" type="presParOf" srcId="{8826537A-8BA5-4738-80B5-C51DD33D15B6}" destId="{562F7C76-A46A-4031-9B06-06616B11F0D8}" srcOrd="4" destOrd="0" presId="urn:microsoft.com/office/officeart/2009/3/layout/DescendingProcess"/>
    <dgm:cxn modelId="{DBB35587-C8A4-4185-9E5E-77FEC42448CD}" type="presParOf" srcId="{8826537A-8BA5-4738-80B5-C51DD33D15B6}" destId="{0F3A0D73-EF09-4291-88DF-BFD01AE7613A}" srcOrd="5" destOrd="0" presId="urn:microsoft.com/office/officeart/2009/3/layout/DescendingProcess"/>
    <dgm:cxn modelId="{880CAF3A-13FC-4308-BF4C-33AA78717738}" type="presParOf" srcId="{0F3A0D73-EF09-4291-88DF-BFD01AE7613A}" destId="{B105F6F2-D9F8-4F7C-8B92-F26983EAB646}" srcOrd="0" destOrd="0" presId="urn:microsoft.com/office/officeart/2009/3/layout/DescendingProcess"/>
    <dgm:cxn modelId="{FAFCD729-42F5-4F1E-A3E4-21CB32F1EEF1}" type="presParOf" srcId="{8826537A-8BA5-4738-80B5-C51DD33D15B6}" destId="{159A0F02-D5DD-40AF-A3E7-1C7159F35F9C}" srcOrd="6" destOrd="0" presId="urn:microsoft.com/office/officeart/2009/3/layout/DescendingProcess"/>
    <dgm:cxn modelId="{7C92ACF6-05AA-4E23-AC35-6D944BB0C2B6}" type="presParOf" srcId="{8826537A-8BA5-4738-80B5-C51DD33D15B6}" destId="{D627BE29-7706-4AE0-9C7F-4E1D74EC47E4}" srcOrd="7" destOrd="0" presId="urn:microsoft.com/office/officeart/2009/3/layout/DescendingProcess"/>
    <dgm:cxn modelId="{DBC702EA-29B4-4D87-94A1-35DE989EEAE7}" type="presParOf" srcId="{D627BE29-7706-4AE0-9C7F-4E1D74EC47E4}" destId="{1595BEB0-A308-4663-8EFA-3A3CC8DC64BA}" srcOrd="0" destOrd="0" presId="urn:microsoft.com/office/officeart/2009/3/layout/DescendingProcess"/>
    <dgm:cxn modelId="{D50BDDC0-A5D4-4152-A37A-1A35DBDAFFA7}" type="presParOf" srcId="{8826537A-8BA5-4738-80B5-C51DD33D15B6}" destId="{6D20069F-6E94-44C9-84AC-5CA8BE9E7798}" srcOrd="8" destOrd="0" presId="urn:microsoft.com/office/officeart/2009/3/layout/DescendingProcess"/>
    <dgm:cxn modelId="{1D851A4D-F517-45B8-B35C-C2F3F1154362}" type="presParOf" srcId="{8826537A-8BA5-4738-80B5-C51DD33D15B6}" destId="{EC1BC74A-CCDF-4F2C-BC6A-952338B39A8B}" srcOrd="9" destOrd="0" presId="urn:microsoft.com/office/officeart/2009/3/layout/DescendingProcess"/>
    <dgm:cxn modelId="{D91B93A1-8725-448E-9C13-2730B2856F29}" type="presParOf" srcId="{EC1BC74A-CCDF-4F2C-BC6A-952338B39A8B}" destId="{4F5FFAD6-67DE-4403-8EEC-8767642A166C}" srcOrd="0" destOrd="0" presId="urn:microsoft.com/office/officeart/2009/3/layout/DescendingProcess"/>
    <dgm:cxn modelId="{855AE10F-6F32-4E79-93EC-4D5938177E7A}" type="presParOf" srcId="{8826537A-8BA5-4738-80B5-C51DD33D15B6}" destId="{697C4300-717C-4023-9EE3-2E282B54C499}" srcOrd="10" destOrd="0" presId="urn:microsoft.com/office/officeart/2009/3/layout/DescendingProcess"/>
    <dgm:cxn modelId="{09758106-B05E-4C00-9255-D38D5D3998CA}" type="presParOf" srcId="{8826537A-8BA5-4738-80B5-C51DD33D15B6}" destId="{19EDEFAF-34B1-4795-9B90-C87A8F8C44F7}" srcOrd="11" destOrd="0" presId="urn:microsoft.com/office/officeart/2009/3/layout/DescendingProcess"/>
    <dgm:cxn modelId="{B3EAD24B-5E12-4992-BB57-FF285711157F}" type="presParOf" srcId="{19EDEFAF-34B1-4795-9B90-C87A8F8C44F7}" destId="{9C0CDD71-15AD-41C4-B996-412420876F6C}" srcOrd="0" destOrd="0" presId="urn:microsoft.com/office/officeart/2009/3/layout/DescendingProcess"/>
    <dgm:cxn modelId="{ECECEB45-85DC-4DC9-B5C0-3C8AABD36F87}" type="presParOf" srcId="{8826537A-8BA5-4738-80B5-C51DD33D15B6}" destId="{FFAC1E26-269B-4AD4-8EB8-F052FC4AC297}"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8737CD-71D4-404B-9FBD-DDAEC2BB87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E2ED105-796A-4BA8-A547-61B9015B9259}">
      <dgm:prSet phldrT="[Текст]" custT="1"/>
      <dgm:spPr/>
      <dgm:t>
        <a:bodyPr/>
        <a:lstStyle/>
        <a:p>
          <a:pPr algn="ctr"/>
          <a:r>
            <a:rPr lang="ru-RU" sz="3200" dirty="0" smtClean="0">
              <a:solidFill>
                <a:srgbClr val="FFC000"/>
              </a:solidFill>
            </a:rPr>
            <a:t>Житие</a:t>
          </a:r>
          <a:endParaRPr lang="ru-RU" sz="3200" dirty="0">
            <a:solidFill>
              <a:srgbClr val="FFC000"/>
            </a:solidFill>
          </a:endParaRPr>
        </a:p>
      </dgm:t>
    </dgm:pt>
    <dgm:pt modelId="{7DEE26E7-6287-4EDD-9C4A-BAF036395841}" type="parTrans" cxnId="{83E197C0-7905-47F6-8EDF-184E34CBF916}">
      <dgm:prSet/>
      <dgm:spPr/>
      <dgm:t>
        <a:bodyPr/>
        <a:lstStyle/>
        <a:p>
          <a:endParaRPr lang="ru-RU"/>
        </a:p>
      </dgm:t>
    </dgm:pt>
    <dgm:pt modelId="{016822FF-5121-426F-B510-329694581B43}" type="sibTrans" cxnId="{83E197C0-7905-47F6-8EDF-184E34CBF916}">
      <dgm:prSet/>
      <dgm:spPr/>
      <dgm:t>
        <a:bodyPr/>
        <a:lstStyle/>
        <a:p>
          <a:endParaRPr lang="ru-RU"/>
        </a:p>
      </dgm:t>
    </dgm:pt>
    <dgm:pt modelId="{D07CD408-C38F-412B-A4E6-8DF671CCBDA7}">
      <dgm:prSet phldrT="[Текст]"/>
      <dgm:spPr/>
      <dgm:t>
        <a:bodyPr/>
        <a:lstStyle/>
        <a:p>
          <a:pPr algn="ctr"/>
          <a:r>
            <a:rPr lang="ru-RU" b="1" dirty="0" smtClean="0">
              <a:effectLst>
                <a:outerShdw blurRad="38100" dist="38100" dir="2700000" algn="tl">
                  <a:srgbClr val="000000">
                    <a:alpha val="43137"/>
                  </a:srgbClr>
                </a:outerShdw>
              </a:effectLst>
            </a:rPr>
            <a:t>1530-1606</a:t>
          </a:r>
          <a:endParaRPr lang="ru-RU" b="1" dirty="0">
            <a:effectLst>
              <a:outerShdw blurRad="38100" dist="38100" dir="2700000" algn="tl">
                <a:srgbClr val="000000">
                  <a:alpha val="43137"/>
                </a:srgbClr>
              </a:outerShdw>
            </a:effectLst>
          </a:endParaRPr>
        </a:p>
      </dgm:t>
    </dgm:pt>
    <dgm:pt modelId="{7046AAAE-2F1A-477C-993B-171A0312F178}" type="parTrans" cxnId="{84017AE2-6B77-44BD-8D37-6ED1B600C0B1}">
      <dgm:prSet/>
      <dgm:spPr/>
      <dgm:t>
        <a:bodyPr/>
        <a:lstStyle/>
        <a:p>
          <a:endParaRPr lang="ru-RU"/>
        </a:p>
      </dgm:t>
    </dgm:pt>
    <dgm:pt modelId="{203ED562-639C-46FF-BEDF-353ECFBD66B3}" type="sibTrans" cxnId="{84017AE2-6B77-44BD-8D37-6ED1B600C0B1}">
      <dgm:prSet/>
      <dgm:spPr/>
      <dgm:t>
        <a:bodyPr/>
        <a:lstStyle/>
        <a:p>
          <a:endParaRPr lang="ru-RU"/>
        </a:p>
      </dgm:t>
    </dgm:pt>
    <dgm:pt modelId="{0531C175-D11E-440F-84F3-D3C9589FF82C}">
      <dgm:prSet phldrT="[Текст]" custT="1"/>
      <dgm:spPr/>
      <dgm:t>
        <a:bodyPr/>
        <a:lstStyle/>
        <a:p>
          <a:pPr algn="ctr"/>
          <a:r>
            <a:rPr lang="ru-RU" sz="3200" dirty="0" smtClean="0">
              <a:solidFill>
                <a:srgbClr val="FFC000"/>
              </a:solidFill>
            </a:rPr>
            <a:t>Подвиг</a:t>
          </a:r>
          <a:endParaRPr lang="ru-RU" sz="3200" dirty="0">
            <a:solidFill>
              <a:srgbClr val="FFC000"/>
            </a:solidFill>
          </a:endParaRPr>
        </a:p>
      </dgm:t>
    </dgm:pt>
    <dgm:pt modelId="{9474F423-6E7B-466A-A39B-066E62C72311}" type="parTrans" cxnId="{2551DE5A-CDA2-4786-8818-C5471D0C11F7}">
      <dgm:prSet/>
      <dgm:spPr/>
      <dgm:t>
        <a:bodyPr/>
        <a:lstStyle/>
        <a:p>
          <a:endParaRPr lang="ru-RU"/>
        </a:p>
      </dgm:t>
    </dgm:pt>
    <dgm:pt modelId="{EB329CC6-2AC8-4D00-ACB7-24C9C69FE0AC}" type="sibTrans" cxnId="{2551DE5A-CDA2-4786-8818-C5471D0C11F7}">
      <dgm:prSet/>
      <dgm:spPr/>
      <dgm:t>
        <a:bodyPr/>
        <a:lstStyle/>
        <a:p>
          <a:endParaRPr lang="ru-RU"/>
        </a:p>
      </dgm:t>
    </dgm:pt>
    <dgm:pt modelId="{9AC147C4-0923-4613-A1D7-1C1680301284}">
      <dgm:prSet phldrT="[Текст]"/>
      <dgm:spPr/>
      <dgm:t>
        <a:bodyPr/>
        <a:lstStyle/>
        <a:p>
          <a:pPr algn="ctr"/>
          <a:r>
            <a:rPr lang="ru-RU" b="1" dirty="0" smtClean="0">
              <a:effectLst>
                <a:outerShdw blurRad="38100" dist="38100" dir="2700000" algn="tl">
                  <a:srgbClr val="000000">
                    <a:alpha val="43137"/>
                  </a:srgbClr>
                </a:outerShdw>
              </a:effectLst>
            </a:rPr>
            <a:t>Призыв к объединению</a:t>
          </a:r>
          <a:endParaRPr lang="ru-RU" b="1" dirty="0">
            <a:effectLst>
              <a:outerShdw blurRad="38100" dist="38100" dir="2700000" algn="tl">
                <a:srgbClr val="000000">
                  <a:alpha val="43137"/>
                </a:srgbClr>
              </a:outerShdw>
            </a:effectLst>
          </a:endParaRPr>
        </a:p>
      </dgm:t>
    </dgm:pt>
    <dgm:pt modelId="{DF5D9D47-4463-4D46-B358-66D0B1FBED3F}" type="parTrans" cxnId="{020897D5-D2D4-443C-92FC-ADE801D297D0}">
      <dgm:prSet/>
      <dgm:spPr/>
      <dgm:t>
        <a:bodyPr/>
        <a:lstStyle/>
        <a:p>
          <a:endParaRPr lang="ru-RU"/>
        </a:p>
      </dgm:t>
    </dgm:pt>
    <dgm:pt modelId="{A98A7DF6-FC24-4089-A720-68CEB28B0C97}" type="sibTrans" cxnId="{020897D5-D2D4-443C-92FC-ADE801D297D0}">
      <dgm:prSet/>
      <dgm:spPr/>
      <dgm:t>
        <a:bodyPr/>
        <a:lstStyle/>
        <a:p>
          <a:endParaRPr lang="ru-RU"/>
        </a:p>
      </dgm:t>
    </dgm:pt>
    <dgm:pt modelId="{AAB79005-82BF-46E7-B3B1-288B81B11C45}">
      <dgm:prSet phldrT="[Текст]"/>
      <dgm:spPr/>
      <dgm:t>
        <a:bodyPr/>
        <a:lstStyle/>
        <a:p>
          <a:pPr algn="ctr"/>
          <a:r>
            <a:rPr lang="ru-RU" b="1" dirty="0" smtClean="0">
              <a:effectLst>
                <a:outerShdw blurRad="38100" dist="38100" dir="2700000" algn="tl">
                  <a:srgbClr val="000000">
                    <a:alpha val="43137"/>
                  </a:srgbClr>
                </a:outerShdw>
              </a:effectLst>
            </a:rPr>
            <a:t>1606-1612</a:t>
          </a:r>
          <a:endParaRPr lang="ru-RU" b="1" dirty="0">
            <a:effectLst>
              <a:outerShdw blurRad="38100" dist="38100" dir="2700000" algn="tl">
                <a:srgbClr val="000000">
                  <a:alpha val="43137"/>
                </a:srgbClr>
              </a:outerShdw>
            </a:effectLst>
          </a:endParaRPr>
        </a:p>
      </dgm:t>
    </dgm:pt>
    <dgm:pt modelId="{A63E36B7-9666-4E09-A6A8-BF8B115D8C82}" type="parTrans" cxnId="{1FFA7E97-0FBE-45A5-90F8-DEA52171BF4D}">
      <dgm:prSet/>
      <dgm:spPr/>
      <dgm:t>
        <a:bodyPr/>
        <a:lstStyle/>
        <a:p>
          <a:endParaRPr lang="ru-RU"/>
        </a:p>
      </dgm:t>
    </dgm:pt>
    <dgm:pt modelId="{810943F6-A00C-417E-8513-0373541F266C}" type="sibTrans" cxnId="{1FFA7E97-0FBE-45A5-90F8-DEA52171BF4D}">
      <dgm:prSet/>
      <dgm:spPr/>
      <dgm:t>
        <a:bodyPr/>
        <a:lstStyle/>
        <a:p>
          <a:endParaRPr lang="ru-RU"/>
        </a:p>
      </dgm:t>
    </dgm:pt>
    <dgm:pt modelId="{D5B985E5-06F5-4C7D-9DAF-CDD3BB28B04C}">
      <dgm:prSet phldrT="[Текст]"/>
      <dgm:spPr/>
      <dgm:t>
        <a:bodyPr/>
        <a:lstStyle/>
        <a:p>
          <a:pPr algn="ctr"/>
          <a:r>
            <a:rPr lang="ru-RU" b="1" dirty="0" smtClean="0">
              <a:effectLst>
                <a:outerShdw blurRad="38100" dist="38100" dir="2700000" algn="tl">
                  <a:srgbClr val="000000">
                    <a:alpha val="43137"/>
                  </a:srgbClr>
                </a:outerShdw>
              </a:effectLst>
            </a:rPr>
            <a:t>Заточение и мучительная смерть</a:t>
          </a:r>
          <a:endParaRPr lang="ru-RU" b="1" dirty="0">
            <a:effectLst>
              <a:outerShdw blurRad="38100" dist="38100" dir="2700000" algn="tl">
                <a:srgbClr val="000000">
                  <a:alpha val="43137"/>
                </a:srgbClr>
              </a:outerShdw>
            </a:effectLst>
          </a:endParaRPr>
        </a:p>
      </dgm:t>
    </dgm:pt>
    <dgm:pt modelId="{B7D0803F-032C-4F31-BB65-2CD14CD9C0B4}" type="parTrans" cxnId="{CB70C33F-BBBF-4EEB-99AD-07ED573FB8D2}">
      <dgm:prSet/>
      <dgm:spPr/>
      <dgm:t>
        <a:bodyPr/>
        <a:lstStyle/>
        <a:p>
          <a:endParaRPr lang="ru-RU"/>
        </a:p>
      </dgm:t>
    </dgm:pt>
    <dgm:pt modelId="{8DFFE033-E79D-440F-980C-70E9089EF077}" type="sibTrans" cxnId="{CB70C33F-BBBF-4EEB-99AD-07ED573FB8D2}">
      <dgm:prSet/>
      <dgm:spPr/>
      <dgm:t>
        <a:bodyPr/>
        <a:lstStyle/>
        <a:p>
          <a:endParaRPr lang="ru-RU"/>
        </a:p>
      </dgm:t>
    </dgm:pt>
    <dgm:pt modelId="{F235A756-68AB-42CE-ACC1-8F0FD17C1C8B}">
      <dgm:prSet phldrT="[Текст]"/>
      <dgm:spPr/>
      <dgm:t>
        <a:bodyPr/>
        <a:lstStyle/>
        <a:p>
          <a:pPr algn="ctr"/>
          <a:endParaRPr lang="ru-RU" b="1" dirty="0">
            <a:effectLst>
              <a:outerShdw blurRad="38100" dist="38100" dir="2700000" algn="tl">
                <a:srgbClr val="000000">
                  <a:alpha val="43137"/>
                </a:srgbClr>
              </a:outerShdw>
            </a:effectLst>
          </a:endParaRPr>
        </a:p>
      </dgm:t>
    </dgm:pt>
    <dgm:pt modelId="{658780CC-F402-4162-BE5B-CD1C594ED720}" type="parTrans" cxnId="{5351DA27-79DB-4910-9732-7D2A76CC619A}">
      <dgm:prSet/>
      <dgm:spPr/>
      <dgm:t>
        <a:bodyPr/>
        <a:lstStyle/>
        <a:p>
          <a:endParaRPr lang="ru-RU"/>
        </a:p>
      </dgm:t>
    </dgm:pt>
    <dgm:pt modelId="{B6A9A7E8-8565-4A40-8D9F-B3AD9990E746}" type="sibTrans" cxnId="{5351DA27-79DB-4910-9732-7D2A76CC619A}">
      <dgm:prSet/>
      <dgm:spPr/>
      <dgm:t>
        <a:bodyPr/>
        <a:lstStyle/>
        <a:p>
          <a:endParaRPr lang="ru-RU"/>
        </a:p>
      </dgm:t>
    </dgm:pt>
    <dgm:pt modelId="{4DA6D986-A35F-4F7F-B68E-6C151FD0E955}" type="pres">
      <dgm:prSet presAssocID="{FA8737CD-71D4-404B-9FBD-DDAEC2BB873B}" presName="linear" presStyleCnt="0">
        <dgm:presLayoutVars>
          <dgm:animLvl val="lvl"/>
          <dgm:resizeHandles val="exact"/>
        </dgm:presLayoutVars>
      </dgm:prSet>
      <dgm:spPr/>
      <dgm:t>
        <a:bodyPr/>
        <a:lstStyle/>
        <a:p>
          <a:endParaRPr lang="ru-RU"/>
        </a:p>
      </dgm:t>
    </dgm:pt>
    <dgm:pt modelId="{737661B4-FA23-434B-9276-C777942571C9}" type="pres">
      <dgm:prSet presAssocID="{BE2ED105-796A-4BA8-A547-61B9015B9259}" presName="parentText" presStyleLbl="node1" presStyleIdx="0" presStyleCnt="2">
        <dgm:presLayoutVars>
          <dgm:chMax val="0"/>
          <dgm:bulletEnabled val="1"/>
        </dgm:presLayoutVars>
      </dgm:prSet>
      <dgm:spPr/>
      <dgm:t>
        <a:bodyPr/>
        <a:lstStyle/>
        <a:p>
          <a:endParaRPr lang="ru-RU"/>
        </a:p>
      </dgm:t>
    </dgm:pt>
    <dgm:pt modelId="{16E63310-2F89-4878-B3B6-BA9F082BECD5}" type="pres">
      <dgm:prSet presAssocID="{BE2ED105-796A-4BA8-A547-61B9015B9259}" presName="childText" presStyleLbl="revTx" presStyleIdx="0" presStyleCnt="2">
        <dgm:presLayoutVars>
          <dgm:bulletEnabled val="1"/>
        </dgm:presLayoutVars>
      </dgm:prSet>
      <dgm:spPr/>
      <dgm:t>
        <a:bodyPr/>
        <a:lstStyle/>
        <a:p>
          <a:endParaRPr lang="ru-RU"/>
        </a:p>
      </dgm:t>
    </dgm:pt>
    <dgm:pt modelId="{61759F0C-AF05-46D7-B29F-004C43DFC28D}" type="pres">
      <dgm:prSet presAssocID="{0531C175-D11E-440F-84F3-D3C9589FF82C}" presName="parentText" presStyleLbl="node1" presStyleIdx="1" presStyleCnt="2">
        <dgm:presLayoutVars>
          <dgm:chMax val="0"/>
          <dgm:bulletEnabled val="1"/>
        </dgm:presLayoutVars>
      </dgm:prSet>
      <dgm:spPr/>
      <dgm:t>
        <a:bodyPr/>
        <a:lstStyle/>
        <a:p>
          <a:endParaRPr lang="ru-RU"/>
        </a:p>
      </dgm:t>
    </dgm:pt>
    <dgm:pt modelId="{A3FD61B0-AC16-42BC-81AE-22BF35C8F6AB}" type="pres">
      <dgm:prSet presAssocID="{0531C175-D11E-440F-84F3-D3C9589FF82C}" presName="childText" presStyleLbl="revTx" presStyleIdx="1" presStyleCnt="2">
        <dgm:presLayoutVars>
          <dgm:bulletEnabled val="1"/>
        </dgm:presLayoutVars>
      </dgm:prSet>
      <dgm:spPr/>
      <dgm:t>
        <a:bodyPr/>
        <a:lstStyle/>
        <a:p>
          <a:endParaRPr lang="ru-RU"/>
        </a:p>
      </dgm:t>
    </dgm:pt>
  </dgm:ptLst>
  <dgm:cxnLst>
    <dgm:cxn modelId="{8D49BA8E-D2E4-4FC6-AC24-E72404B12500}" type="presOf" srcId="{F235A756-68AB-42CE-ACC1-8F0FD17C1C8B}" destId="{A3FD61B0-AC16-42BC-81AE-22BF35C8F6AB}" srcOrd="0" destOrd="1" presId="urn:microsoft.com/office/officeart/2005/8/layout/vList2"/>
    <dgm:cxn modelId="{2BCC1A1D-89BC-4458-803E-2AF4C61DF13F}" type="presOf" srcId="{AAB79005-82BF-46E7-B3B1-288B81B11C45}" destId="{16E63310-2F89-4878-B3B6-BA9F082BECD5}" srcOrd="0" destOrd="1" presId="urn:microsoft.com/office/officeart/2005/8/layout/vList2"/>
    <dgm:cxn modelId="{CB70C33F-BBBF-4EEB-99AD-07ED573FB8D2}" srcId="{0531C175-D11E-440F-84F3-D3C9589FF82C}" destId="{D5B985E5-06F5-4C7D-9DAF-CDD3BB28B04C}" srcOrd="2" destOrd="0" parTransId="{B7D0803F-032C-4F31-BB65-2CD14CD9C0B4}" sibTransId="{8DFFE033-E79D-440F-980C-70E9089EF077}"/>
    <dgm:cxn modelId="{C0B68825-982E-4DE2-9AF9-314F060D61B7}" type="presOf" srcId="{FA8737CD-71D4-404B-9FBD-DDAEC2BB873B}" destId="{4DA6D986-A35F-4F7F-B68E-6C151FD0E955}" srcOrd="0" destOrd="0" presId="urn:microsoft.com/office/officeart/2005/8/layout/vList2"/>
    <dgm:cxn modelId="{2551DE5A-CDA2-4786-8818-C5471D0C11F7}" srcId="{FA8737CD-71D4-404B-9FBD-DDAEC2BB873B}" destId="{0531C175-D11E-440F-84F3-D3C9589FF82C}" srcOrd="1" destOrd="0" parTransId="{9474F423-6E7B-466A-A39B-066E62C72311}" sibTransId="{EB329CC6-2AC8-4D00-ACB7-24C9C69FE0AC}"/>
    <dgm:cxn modelId="{87A9C64E-7790-4DC6-B024-9D65928243B7}" type="presOf" srcId="{D07CD408-C38F-412B-A4E6-8DF671CCBDA7}" destId="{16E63310-2F89-4878-B3B6-BA9F082BECD5}" srcOrd="0" destOrd="0" presId="urn:microsoft.com/office/officeart/2005/8/layout/vList2"/>
    <dgm:cxn modelId="{1FFA7E97-0FBE-45A5-90F8-DEA52171BF4D}" srcId="{BE2ED105-796A-4BA8-A547-61B9015B9259}" destId="{AAB79005-82BF-46E7-B3B1-288B81B11C45}" srcOrd="1" destOrd="0" parTransId="{A63E36B7-9666-4E09-A6A8-BF8B115D8C82}" sibTransId="{810943F6-A00C-417E-8513-0373541F266C}"/>
    <dgm:cxn modelId="{3BC0C887-34F5-4BEF-A953-98435E2BE8AF}" type="presOf" srcId="{D5B985E5-06F5-4C7D-9DAF-CDD3BB28B04C}" destId="{A3FD61B0-AC16-42BC-81AE-22BF35C8F6AB}" srcOrd="0" destOrd="2" presId="urn:microsoft.com/office/officeart/2005/8/layout/vList2"/>
    <dgm:cxn modelId="{7EF37F77-318A-4000-861D-38C93F9CC617}" type="presOf" srcId="{9AC147C4-0923-4613-A1D7-1C1680301284}" destId="{A3FD61B0-AC16-42BC-81AE-22BF35C8F6AB}" srcOrd="0" destOrd="0" presId="urn:microsoft.com/office/officeart/2005/8/layout/vList2"/>
    <dgm:cxn modelId="{D287C00E-B6BE-471C-96B4-55EB53E23988}" type="presOf" srcId="{0531C175-D11E-440F-84F3-D3C9589FF82C}" destId="{61759F0C-AF05-46D7-B29F-004C43DFC28D}" srcOrd="0" destOrd="0" presId="urn:microsoft.com/office/officeart/2005/8/layout/vList2"/>
    <dgm:cxn modelId="{020897D5-D2D4-443C-92FC-ADE801D297D0}" srcId="{0531C175-D11E-440F-84F3-D3C9589FF82C}" destId="{9AC147C4-0923-4613-A1D7-1C1680301284}" srcOrd="0" destOrd="0" parTransId="{DF5D9D47-4463-4D46-B358-66D0B1FBED3F}" sibTransId="{A98A7DF6-FC24-4089-A720-68CEB28B0C97}"/>
    <dgm:cxn modelId="{84017AE2-6B77-44BD-8D37-6ED1B600C0B1}" srcId="{BE2ED105-796A-4BA8-A547-61B9015B9259}" destId="{D07CD408-C38F-412B-A4E6-8DF671CCBDA7}" srcOrd="0" destOrd="0" parTransId="{7046AAAE-2F1A-477C-993B-171A0312F178}" sibTransId="{203ED562-639C-46FF-BEDF-353ECFBD66B3}"/>
    <dgm:cxn modelId="{5351DA27-79DB-4910-9732-7D2A76CC619A}" srcId="{0531C175-D11E-440F-84F3-D3C9589FF82C}" destId="{F235A756-68AB-42CE-ACC1-8F0FD17C1C8B}" srcOrd="1" destOrd="0" parTransId="{658780CC-F402-4162-BE5B-CD1C594ED720}" sibTransId="{B6A9A7E8-8565-4A40-8D9F-B3AD9990E746}"/>
    <dgm:cxn modelId="{83E197C0-7905-47F6-8EDF-184E34CBF916}" srcId="{FA8737CD-71D4-404B-9FBD-DDAEC2BB873B}" destId="{BE2ED105-796A-4BA8-A547-61B9015B9259}" srcOrd="0" destOrd="0" parTransId="{7DEE26E7-6287-4EDD-9C4A-BAF036395841}" sibTransId="{016822FF-5121-426F-B510-329694581B43}"/>
    <dgm:cxn modelId="{33B9CE6E-FCEF-4988-AF28-7FDB4B510AD3}" type="presOf" srcId="{BE2ED105-796A-4BA8-A547-61B9015B9259}" destId="{737661B4-FA23-434B-9276-C777942571C9}" srcOrd="0" destOrd="0" presId="urn:microsoft.com/office/officeart/2005/8/layout/vList2"/>
    <dgm:cxn modelId="{A41AE7F5-F050-474A-967F-A8313C0DDCB6}" type="presParOf" srcId="{4DA6D986-A35F-4F7F-B68E-6C151FD0E955}" destId="{737661B4-FA23-434B-9276-C777942571C9}" srcOrd="0" destOrd="0" presId="urn:microsoft.com/office/officeart/2005/8/layout/vList2"/>
    <dgm:cxn modelId="{24660B54-BA31-475B-9790-19830CD1DDEF}" type="presParOf" srcId="{4DA6D986-A35F-4F7F-B68E-6C151FD0E955}" destId="{16E63310-2F89-4878-B3B6-BA9F082BECD5}" srcOrd="1" destOrd="0" presId="urn:microsoft.com/office/officeart/2005/8/layout/vList2"/>
    <dgm:cxn modelId="{454C0A0D-106E-4C7D-B47C-11503049A638}" type="presParOf" srcId="{4DA6D986-A35F-4F7F-B68E-6C151FD0E955}" destId="{61759F0C-AF05-46D7-B29F-004C43DFC28D}" srcOrd="2" destOrd="0" presId="urn:microsoft.com/office/officeart/2005/8/layout/vList2"/>
    <dgm:cxn modelId="{C403EAD5-05A9-4748-AE91-1079492E6F36}" type="presParOf" srcId="{4DA6D986-A35F-4F7F-B68E-6C151FD0E955}" destId="{A3FD61B0-AC16-42BC-81AE-22BF35C8F6A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943B1-388A-4A54-A18A-3F0650945A57}">
      <dsp:nvSpPr>
        <dsp:cNvPr id="0" name=""/>
        <dsp:cNvSpPr/>
      </dsp:nvSpPr>
      <dsp:spPr>
        <a:xfrm>
          <a:off x="1833602" y="-126426"/>
          <a:ext cx="3533692" cy="33021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002060"/>
              </a:solidFill>
            </a:rPr>
            <a:t>История праздника</a:t>
          </a:r>
          <a:endParaRPr lang="ru-RU" sz="2800" b="1" kern="1200" dirty="0">
            <a:solidFill>
              <a:srgbClr val="002060"/>
            </a:solidFill>
          </a:endParaRPr>
        </a:p>
      </dsp:txBody>
      <dsp:txXfrm>
        <a:off x="2304761" y="451441"/>
        <a:ext cx="2591374" cy="1485945"/>
      </dsp:txXfrm>
    </dsp:sp>
    <dsp:sp modelId="{DF8F7007-0710-4B80-8438-CE11D38C9DC2}">
      <dsp:nvSpPr>
        <dsp:cNvPr id="0" name=""/>
        <dsp:cNvSpPr/>
      </dsp:nvSpPr>
      <dsp:spPr>
        <a:xfrm>
          <a:off x="2936432" y="1639792"/>
          <a:ext cx="3520911" cy="32579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002060"/>
              </a:solidFill>
            </a:rPr>
            <a:t>Название праздника</a:t>
          </a:r>
          <a:endParaRPr lang="ru-RU" sz="2800" b="1" kern="1200" dirty="0">
            <a:solidFill>
              <a:srgbClr val="002060"/>
            </a:solidFill>
          </a:endParaRPr>
        </a:p>
      </dsp:txBody>
      <dsp:txXfrm>
        <a:off x="4013244" y="2481422"/>
        <a:ext cx="2112547" cy="1791858"/>
      </dsp:txXfrm>
    </dsp:sp>
    <dsp:sp modelId="{E6FB2D12-3E7D-47C2-8A1C-5CA00F4DF5A3}">
      <dsp:nvSpPr>
        <dsp:cNvPr id="0" name=""/>
        <dsp:cNvSpPr/>
      </dsp:nvSpPr>
      <dsp:spPr>
        <a:xfrm>
          <a:off x="883781" y="1606584"/>
          <a:ext cx="3598434" cy="3324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002060"/>
              </a:solidFill>
            </a:rPr>
            <a:t>Возрождение праздника</a:t>
          </a:r>
          <a:endParaRPr lang="ru-RU" sz="2800" b="1" kern="1200" dirty="0">
            <a:solidFill>
              <a:srgbClr val="002060"/>
            </a:solidFill>
          </a:endParaRPr>
        </a:p>
      </dsp:txBody>
      <dsp:txXfrm>
        <a:off x="1222634" y="2465372"/>
        <a:ext cx="2159060" cy="1828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FDBC2-B1CC-4771-91DE-6A6D4906BDC1}">
      <dsp:nvSpPr>
        <dsp:cNvPr id="0" name=""/>
        <dsp:cNvSpPr/>
      </dsp:nvSpPr>
      <dsp:spPr>
        <a:xfrm rot="4396374">
          <a:off x="2103863" y="1074879"/>
          <a:ext cx="4141185" cy="2887960"/>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7FC3-541C-4DD7-9885-8DB26BEBB0C3}">
      <dsp:nvSpPr>
        <dsp:cNvPr id="0" name=""/>
        <dsp:cNvSpPr/>
      </dsp:nvSpPr>
      <dsp:spPr>
        <a:xfrm>
          <a:off x="3515327" y="1359867"/>
          <a:ext cx="104577" cy="10457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5F6F2-D9F8-4F7C-8B92-F26983EAB646}">
      <dsp:nvSpPr>
        <dsp:cNvPr id="0" name=""/>
        <dsp:cNvSpPr/>
      </dsp:nvSpPr>
      <dsp:spPr>
        <a:xfrm>
          <a:off x="4016629" y="1710539"/>
          <a:ext cx="104577" cy="10457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5BEB0-A308-4663-8EFA-3A3CC8DC64BA}">
      <dsp:nvSpPr>
        <dsp:cNvPr id="0" name=""/>
        <dsp:cNvSpPr/>
      </dsp:nvSpPr>
      <dsp:spPr>
        <a:xfrm>
          <a:off x="4438779" y="2119257"/>
          <a:ext cx="104577" cy="10457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E9B68-4840-4AAA-8374-2348CFDFAD40}">
      <dsp:nvSpPr>
        <dsp:cNvPr id="0" name=""/>
        <dsp:cNvSpPr/>
      </dsp:nvSpPr>
      <dsp:spPr>
        <a:xfrm>
          <a:off x="329294" y="-120283"/>
          <a:ext cx="4946352" cy="124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С 15-и лет служил при дворе Федоpa I. Во время правления Бориса Годунова, с 1584 г. служил стряпчим. При Василии Шуйском был назначен воеводой в г. Зарайск. </a:t>
          </a:r>
          <a:endParaRPr lang="ru-RU" sz="1800" kern="1200" dirty="0">
            <a:effectLst>
              <a:outerShdw blurRad="38100" dist="38100" dir="2700000" algn="tl">
                <a:srgbClr val="000000">
                  <a:alpha val="43137"/>
                </a:srgbClr>
              </a:outerShdw>
            </a:effectLst>
          </a:endParaRPr>
        </a:p>
      </dsp:txBody>
      <dsp:txXfrm>
        <a:off x="329294" y="-120283"/>
        <a:ext cx="4946352" cy="1248679"/>
      </dsp:txXfrm>
    </dsp:sp>
    <dsp:sp modelId="{B4276D76-6684-4D85-A1E7-DA89B8E70FCC}">
      <dsp:nvSpPr>
        <dsp:cNvPr id="0" name=""/>
        <dsp:cNvSpPr/>
      </dsp:nvSpPr>
      <dsp:spPr>
        <a:xfrm>
          <a:off x="4093772" y="984381"/>
          <a:ext cx="4318119" cy="7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В 1610 году вступил в 1 ополчение и воевал под командованием П. Ляпунова.</a:t>
          </a:r>
          <a:endParaRPr lang="ru-RU" sz="1800" kern="1200" dirty="0">
            <a:effectLst>
              <a:outerShdw blurRad="38100" dist="38100" dir="2700000" algn="tl">
                <a:srgbClr val="000000">
                  <a:alpha val="43137"/>
                </a:srgbClr>
              </a:outerShdw>
            </a:effectLst>
          </a:endParaRPr>
        </a:p>
      </dsp:txBody>
      <dsp:txXfrm>
        <a:off x="4093772" y="984381"/>
        <a:ext cx="4318119" cy="767544"/>
      </dsp:txXfrm>
    </dsp:sp>
    <dsp:sp modelId="{562F7C76-A46A-4031-9B06-06616B11F0D8}">
      <dsp:nvSpPr>
        <dsp:cNvPr id="0" name=""/>
        <dsp:cNvSpPr/>
      </dsp:nvSpPr>
      <dsp:spPr>
        <a:xfrm>
          <a:off x="0" y="1375080"/>
          <a:ext cx="4232251" cy="7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ru-RU" sz="1800" b="1" kern="1200" smtClean="0">
              <a:effectLst>
                <a:outerShdw blurRad="38100" dist="38100" dir="2700000" algn="tl">
                  <a:srgbClr val="000000">
                    <a:alpha val="43137"/>
                  </a:srgbClr>
                </a:outerShdw>
              </a:effectLst>
            </a:rPr>
            <a:t>В 1611 </a:t>
          </a:r>
          <a:r>
            <a:rPr lang="ru-RU" sz="1800" b="1" kern="1200" dirty="0" smtClean="0">
              <a:effectLst>
                <a:outerShdw blurRad="38100" dist="38100" dir="2700000" algn="tl">
                  <a:srgbClr val="000000">
                    <a:alpha val="43137"/>
                  </a:srgbClr>
                </a:outerShdw>
              </a:effectLst>
            </a:rPr>
            <a:t>возглавил 2 ополчение</a:t>
          </a:r>
          <a:r>
            <a:rPr lang="ru-RU" sz="800" b="1" kern="1200" dirty="0" smtClean="0"/>
            <a:t>.     </a:t>
          </a:r>
          <a:endParaRPr lang="ru-RU" sz="800" kern="1200" dirty="0"/>
        </a:p>
      </dsp:txBody>
      <dsp:txXfrm>
        <a:off x="0" y="1375080"/>
        <a:ext cx="4232251" cy="767544"/>
      </dsp:txXfrm>
    </dsp:sp>
    <dsp:sp modelId="{4F5FFAD6-67DE-4403-8EEC-8767642A166C}">
      <dsp:nvSpPr>
        <dsp:cNvPr id="0" name=""/>
        <dsp:cNvSpPr/>
      </dsp:nvSpPr>
      <dsp:spPr>
        <a:xfrm>
          <a:off x="4803938" y="2571148"/>
          <a:ext cx="104577" cy="10457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A0F02-D5DD-40AF-A3E7-1C7159F35F9C}">
      <dsp:nvSpPr>
        <dsp:cNvPr id="0" name=""/>
        <dsp:cNvSpPr/>
      </dsp:nvSpPr>
      <dsp:spPr>
        <a:xfrm>
          <a:off x="4594812" y="1656186"/>
          <a:ext cx="3700203" cy="7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В 1613 году, при царе Михаиле Романове, был произведен в бояре.</a:t>
          </a:r>
          <a:endParaRPr lang="ru-RU" sz="1800" kern="1200" dirty="0">
            <a:effectLst>
              <a:outerShdw blurRad="38100" dist="38100" dir="2700000" algn="tl">
                <a:srgbClr val="000000">
                  <a:alpha val="43137"/>
                </a:srgbClr>
              </a:outerShdw>
            </a:effectLst>
          </a:endParaRPr>
        </a:p>
      </dsp:txBody>
      <dsp:txXfrm>
        <a:off x="4594812" y="1656186"/>
        <a:ext cx="3700203" cy="767544"/>
      </dsp:txXfrm>
    </dsp:sp>
    <dsp:sp modelId="{6D20069F-6E94-44C9-84AC-5CA8BE9E7798}">
      <dsp:nvSpPr>
        <dsp:cNvPr id="0" name=""/>
        <dsp:cNvSpPr/>
      </dsp:nvSpPr>
      <dsp:spPr>
        <a:xfrm>
          <a:off x="274336" y="2088236"/>
          <a:ext cx="4158092" cy="124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В 1614 году участвовал в Русско-Польской войне, в сражении против польского авантюриста Лисовского</a:t>
          </a:r>
          <a:r>
            <a:rPr lang="ru-RU" sz="800" b="1" kern="1200" dirty="0" smtClean="0"/>
            <a:t>.</a:t>
          </a:r>
          <a:endParaRPr lang="ru-RU" sz="800" kern="1200" dirty="0"/>
        </a:p>
      </dsp:txBody>
      <dsp:txXfrm>
        <a:off x="274336" y="2088236"/>
        <a:ext cx="4158092" cy="1248687"/>
      </dsp:txXfrm>
    </dsp:sp>
    <dsp:sp modelId="{9C0CDD71-15AD-41C4-B996-412420876F6C}">
      <dsp:nvSpPr>
        <dsp:cNvPr id="0" name=""/>
        <dsp:cNvSpPr/>
      </dsp:nvSpPr>
      <dsp:spPr>
        <a:xfrm>
          <a:off x="5098387" y="3032155"/>
          <a:ext cx="104577" cy="10457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C4300-717C-4023-9EE3-2E282B54C499}">
      <dsp:nvSpPr>
        <dsp:cNvPr id="0" name=""/>
        <dsp:cNvSpPr/>
      </dsp:nvSpPr>
      <dsp:spPr>
        <a:xfrm>
          <a:off x="4909596" y="2279716"/>
          <a:ext cx="3515339" cy="15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В 1620-х годах Пожарский руководил Ямским и Разбойным приказами, был воеводой в Новгороде, в 1636— 1637 годах руководил Судным приказом.</a:t>
          </a:r>
          <a:endParaRPr lang="ru-RU" sz="1800" b="1" kern="1200" dirty="0">
            <a:effectLst>
              <a:outerShdw blurRad="38100" dist="38100" dir="2700000" algn="tl">
                <a:srgbClr val="000000">
                  <a:alpha val="43137"/>
                </a:srgbClr>
              </a:outerShdw>
            </a:effectLst>
          </a:endParaRPr>
        </a:p>
      </dsp:txBody>
      <dsp:txXfrm>
        <a:off x="4909596" y="2279716"/>
        <a:ext cx="3515339" cy="1536708"/>
      </dsp:txXfrm>
    </dsp:sp>
    <dsp:sp modelId="{FFAC1E26-269B-4AD4-8EB8-F052FC4AC297}">
      <dsp:nvSpPr>
        <dsp:cNvPr id="0" name=""/>
        <dsp:cNvSpPr/>
      </dsp:nvSpPr>
      <dsp:spPr>
        <a:xfrm>
          <a:off x="1712599" y="3862714"/>
          <a:ext cx="4510639" cy="76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ru-RU" sz="1800" b="1" kern="1200" dirty="0" smtClean="0">
              <a:effectLst>
                <a:outerShdw blurRad="38100" dist="38100" dir="2700000" algn="tl">
                  <a:srgbClr val="000000">
                    <a:alpha val="43137"/>
                  </a:srgbClr>
                </a:outerShdw>
              </a:effectLst>
            </a:rPr>
            <a:t>Скончался 20(30) апреля 1642 года, похоронен в родовой усыпальнице, в Спасо-Ефимьевском монастыре, в городе Суздале. </a:t>
          </a:r>
          <a:endParaRPr lang="ru-RU" sz="1800" kern="1200" dirty="0">
            <a:effectLst>
              <a:outerShdw blurRad="38100" dist="38100" dir="2700000" algn="tl">
                <a:srgbClr val="000000">
                  <a:alpha val="43137"/>
                </a:srgbClr>
              </a:outerShdw>
            </a:effectLst>
          </a:endParaRPr>
        </a:p>
      </dsp:txBody>
      <dsp:txXfrm>
        <a:off x="1712599" y="3862714"/>
        <a:ext cx="4510639" cy="767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61B4-FA23-434B-9276-C777942571C9}">
      <dsp:nvSpPr>
        <dsp:cNvPr id="0" name=""/>
        <dsp:cNvSpPr/>
      </dsp:nvSpPr>
      <dsp:spPr>
        <a:xfrm>
          <a:off x="0" y="6063"/>
          <a:ext cx="3636404" cy="7669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solidFill>
                <a:srgbClr val="FFC000"/>
              </a:solidFill>
            </a:rPr>
            <a:t>Житие</a:t>
          </a:r>
          <a:endParaRPr lang="ru-RU" sz="3200" kern="1200" dirty="0">
            <a:solidFill>
              <a:srgbClr val="FFC000"/>
            </a:solidFill>
          </a:endParaRPr>
        </a:p>
      </dsp:txBody>
      <dsp:txXfrm>
        <a:off x="37439" y="43502"/>
        <a:ext cx="3561526" cy="692057"/>
      </dsp:txXfrm>
    </dsp:sp>
    <dsp:sp modelId="{16E63310-2F89-4878-B3B6-BA9F082BECD5}">
      <dsp:nvSpPr>
        <dsp:cNvPr id="0" name=""/>
        <dsp:cNvSpPr/>
      </dsp:nvSpPr>
      <dsp:spPr>
        <a:xfrm>
          <a:off x="0" y="772998"/>
          <a:ext cx="3636404"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56" tIns="29210" rIns="163576" bIns="29210" numCol="1" spcCol="1270" anchor="t" anchorCtr="0">
          <a:noAutofit/>
        </a:bodyPr>
        <a:lstStyle/>
        <a:p>
          <a:pPr marL="171450" lvl="1" indent="-171450" algn="ctr" defTabSz="800100">
            <a:lnSpc>
              <a:spcPct val="90000"/>
            </a:lnSpc>
            <a:spcBef>
              <a:spcPct val="0"/>
            </a:spcBef>
            <a:spcAft>
              <a:spcPct val="20000"/>
            </a:spcAft>
            <a:buChar char="••"/>
          </a:pPr>
          <a:r>
            <a:rPr lang="ru-RU" sz="1800" b="1" kern="1200" dirty="0" smtClean="0">
              <a:effectLst>
                <a:outerShdw blurRad="38100" dist="38100" dir="2700000" algn="tl">
                  <a:srgbClr val="000000">
                    <a:alpha val="43137"/>
                  </a:srgbClr>
                </a:outerShdw>
              </a:effectLst>
            </a:rPr>
            <a:t>1530-1606</a:t>
          </a:r>
          <a:endParaRPr lang="ru-RU" sz="1800" b="1" kern="1200" dirty="0">
            <a:effectLst>
              <a:outerShdw blurRad="38100" dist="38100" dir="2700000" algn="tl">
                <a:srgbClr val="000000">
                  <a:alpha val="43137"/>
                </a:srgbClr>
              </a:outerShdw>
            </a:effectLst>
          </a:endParaRPr>
        </a:p>
        <a:p>
          <a:pPr marL="171450" lvl="1" indent="-171450" algn="ctr" defTabSz="800100">
            <a:lnSpc>
              <a:spcPct val="90000"/>
            </a:lnSpc>
            <a:spcBef>
              <a:spcPct val="0"/>
            </a:spcBef>
            <a:spcAft>
              <a:spcPct val="20000"/>
            </a:spcAft>
            <a:buChar char="••"/>
          </a:pPr>
          <a:r>
            <a:rPr lang="ru-RU" sz="1800" b="1" kern="1200" dirty="0" smtClean="0">
              <a:effectLst>
                <a:outerShdw blurRad="38100" dist="38100" dir="2700000" algn="tl">
                  <a:srgbClr val="000000">
                    <a:alpha val="43137"/>
                  </a:srgbClr>
                </a:outerShdw>
              </a:effectLst>
            </a:rPr>
            <a:t>1606-1612</a:t>
          </a:r>
          <a:endParaRPr lang="ru-RU" sz="1800" b="1" kern="1200" dirty="0">
            <a:effectLst>
              <a:outerShdw blurRad="38100" dist="38100" dir="2700000" algn="tl">
                <a:srgbClr val="000000">
                  <a:alpha val="43137"/>
                </a:srgbClr>
              </a:outerShdw>
            </a:effectLst>
          </a:endParaRPr>
        </a:p>
      </dsp:txBody>
      <dsp:txXfrm>
        <a:off x="0" y="772998"/>
        <a:ext cx="3636404" cy="618930"/>
      </dsp:txXfrm>
    </dsp:sp>
    <dsp:sp modelId="{61759F0C-AF05-46D7-B29F-004C43DFC28D}">
      <dsp:nvSpPr>
        <dsp:cNvPr id="0" name=""/>
        <dsp:cNvSpPr/>
      </dsp:nvSpPr>
      <dsp:spPr>
        <a:xfrm>
          <a:off x="0" y="1391928"/>
          <a:ext cx="3636404" cy="7669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solidFill>
                <a:srgbClr val="FFC000"/>
              </a:solidFill>
            </a:rPr>
            <a:t>Подвиг</a:t>
          </a:r>
          <a:endParaRPr lang="ru-RU" sz="3200" kern="1200" dirty="0">
            <a:solidFill>
              <a:srgbClr val="FFC000"/>
            </a:solidFill>
          </a:endParaRPr>
        </a:p>
      </dsp:txBody>
      <dsp:txXfrm>
        <a:off x="37439" y="1429367"/>
        <a:ext cx="3561526" cy="692057"/>
      </dsp:txXfrm>
    </dsp:sp>
    <dsp:sp modelId="{A3FD61B0-AC16-42BC-81AE-22BF35C8F6AB}">
      <dsp:nvSpPr>
        <dsp:cNvPr id="0" name=""/>
        <dsp:cNvSpPr/>
      </dsp:nvSpPr>
      <dsp:spPr>
        <a:xfrm>
          <a:off x="0" y="2158863"/>
          <a:ext cx="3636404"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56" tIns="29210" rIns="163576" bIns="29210" numCol="1" spcCol="1270" anchor="t" anchorCtr="0">
          <a:noAutofit/>
        </a:bodyPr>
        <a:lstStyle/>
        <a:p>
          <a:pPr marL="171450" lvl="1" indent="-171450" algn="ctr" defTabSz="800100">
            <a:lnSpc>
              <a:spcPct val="90000"/>
            </a:lnSpc>
            <a:spcBef>
              <a:spcPct val="0"/>
            </a:spcBef>
            <a:spcAft>
              <a:spcPct val="20000"/>
            </a:spcAft>
            <a:buChar char="••"/>
          </a:pPr>
          <a:r>
            <a:rPr lang="ru-RU" sz="1800" b="1" kern="1200" dirty="0" smtClean="0">
              <a:effectLst>
                <a:outerShdw blurRad="38100" dist="38100" dir="2700000" algn="tl">
                  <a:srgbClr val="000000">
                    <a:alpha val="43137"/>
                  </a:srgbClr>
                </a:outerShdw>
              </a:effectLst>
            </a:rPr>
            <a:t>Призыв к объединению</a:t>
          </a:r>
          <a:endParaRPr lang="ru-RU" sz="1800" b="1" kern="1200" dirty="0">
            <a:effectLst>
              <a:outerShdw blurRad="38100" dist="38100" dir="2700000" algn="tl">
                <a:srgbClr val="000000">
                  <a:alpha val="43137"/>
                </a:srgbClr>
              </a:outerShdw>
            </a:effectLst>
          </a:endParaRPr>
        </a:p>
        <a:p>
          <a:pPr marL="171450" lvl="1" indent="-171450" algn="ctr" defTabSz="800100">
            <a:lnSpc>
              <a:spcPct val="90000"/>
            </a:lnSpc>
            <a:spcBef>
              <a:spcPct val="0"/>
            </a:spcBef>
            <a:spcAft>
              <a:spcPct val="20000"/>
            </a:spcAft>
            <a:buChar char="••"/>
          </a:pPr>
          <a:endParaRPr lang="ru-RU" sz="1800" b="1" kern="1200" dirty="0">
            <a:effectLst>
              <a:outerShdw blurRad="38100" dist="38100" dir="2700000" algn="tl">
                <a:srgbClr val="000000">
                  <a:alpha val="43137"/>
                </a:srgbClr>
              </a:outerShdw>
            </a:effectLst>
          </a:endParaRPr>
        </a:p>
        <a:p>
          <a:pPr marL="171450" lvl="1" indent="-171450" algn="ctr" defTabSz="800100">
            <a:lnSpc>
              <a:spcPct val="90000"/>
            </a:lnSpc>
            <a:spcBef>
              <a:spcPct val="0"/>
            </a:spcBef>
            <a:spcAft>
              <a:spcPct val="20000"/>
            </a:spcAft>
            <a:buChar char="••"/>
          </a:pPr>
          <a:r>
            <a:rPr lang="ru-RU" sz="1800" b="1" kern="1200" dirty="0" smtClean="0">
              <a:effectLst>
                <a:outerShdw blurRad="38100" dist="38100" dir="2700000" algn="tl">
                  <a:srgbClr val="000000">
                    <a:alpha val="43137"/>
                  </a:srgbClr>
                </a:outerShdw>
              </a:effectLst>
            </a:rPr>
            <a:t>Заточение и мучительная смерть</a:t>
          </a:r>
          <a:endParaRPr lang="ru-RU" sz="1800" b="1" kern="1200" dirty="0">
            <a:effectLst>
              <a:outerShdw blurRad="38100" dist="38100" dir="2700000" algn="tl">
                <a:srgbClr val="000000">
                  <a:alpha val="43137"/>
                </a:srgbClr>
              </a:outerShdw>
            </a:effectLst>
          </a:endParaRPr>
        </a:p>
      </dsp:txBody>
      <dsp:txXfrm>
        <a:off x="0" y="2158863"/>
        <a:ext cx="3636404" cy="11902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140113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13909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111862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354173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384725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79D155-30D2-4058-934B-E29E10DA0D01}"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413991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79D155-30D2-4058-934B-E29E10DA0D01}" type="datetimeFigureOut">
              <a:rPr lang="ru-RU" smtClean="0"/>
              <a:t>02.12.2022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80485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79D155-30D2-4058-934B-E29E10DA0D01}" type="datetimeFigureOut">
              <a:rPr lang="ru-RU" smtClean="0"/>
              <a:t>02.12.2022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226247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79D155-30D2-4058-934B-E29E10DA0D01}" type="datetimeFigureOut">
              <a:rPr lang="ru-RU" smtClean="0"/>
              <a:t>02.12.2022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16372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79D155-30D2-4058-934B-E29E10DA0D01}"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409293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79D155-30D2-4058-934B-E29E10DA0D01}" type="datetimeFigureOut">
              <a:rPr lang="ru-RU" smtClean="0"/>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83A2CC-9589-4065-931F-29FA6DD70464}" type="slidenum">
              <a:rPr lang="ru-RU" smtClean="0"/>
              <a:t>‹#›</a:t>
            </a:fld>
            <a:endParaRPr lang="ru-RU"/>
          </a:p>
        </p:txBody>
      </p:sp>
    </p:spTree>
    <p:extLst>
      <p:ext uri="{BB962C8B-B14F-4D97-AF65-F5344CB8AC3E}">
        <p14:creationId xmlns:p14="http://schemas.microsoft.com/office/powerpoint/2010/main" val="400112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D155-30D2-4058-934B-E29E10DA0D01}" type="datetimeFigureOut">
              <a:rPr lang="ru-RU" smtClean="0"/>
              <a:t>02.12.2022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A2CC-9589-4065-931F-29FA6DD70464}" type="slidenum">
              <a:rPr lang="ru-RU" smtClean="0"/>
              <a:t>‹#›</a:t>
            </a:fld>
            <a:endParaRPr lang="ru-RU"/>
          </a:p>
        </p:txBody>
      </p:sp>
    </p:spTree>
    <p:extLst>
      <p:ext uri="{BB962C8B-B14F-4D97-AF65-F5344CB8AC3E}">
        <p14:creationId xmlns:p14="http://schemas.microsoft.com/office/powerpoint/2010/main" val="192030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23.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4.gif"/><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slide" Target="slide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slide" Target="slide2.xml"/><Relationship Id="rId18" Type="http://schemas.openxmlformats.org/officeDocument/2006/relationships/slide" Target="slide22.xml"/><Relationship Id="rId3" Type="http://schemas.openxmlformats.org/officeDocument/2006/relationships/image" Target="../media/image28.jpeg"/><Relationship Id="rId7" Type="http://schemas.openxmlformats.org/officeDocument/2006/relationships/diagramQuickStyle" Target="../diagrams/quickStyle3.xml"/><Relationship Id="rId12" Type="http://schemas.openxmlformats.org/officeDocument/2006/relationships/slide" Target="slide17.xml"/><Relationship Id="rId17" Type="http://schemas.openxmlformats.org/officeDocument/2006/relationships/slide" Target="slide20.xml"/><Relationship Id="rId2" Type="http://schemas.openxmlformats.org/officeDocument/2006/relationships/image" Target="../media/image6.jpeg"/><Relationship Id="rId16" Type="http://schemas.openxmlformats.org/officeDocument/2006/relationships/image" Target="../media/image32.png"/><Relationship Id="rId20" Type="http://schemas.openxmlformats.org/officeDocument/2006/relationships/image" Target="../media/image14.gif"/><Relationship Id="rId1" Type="http://schemas.openxmlformats.org/officeDocument/2006/relationships/slideLayout" Target="../slideLayouts/slideLayout6.xml"/><Relationship Id="rId6" Type="http://schemas.openxmlformats.org/officeDocument/2006/relationships/diagramLayout" Target="../diagrams/layout3.xml"/><Relationship Id="rId11" Type="http://schemas.openxmlformats.org/officeDocument/2006/relationships/image" Target="../media/image30.png"/><Relationship Id="rId5" Type="http://schemas.openxmlformats.org/officeDocument/2006/relationships/diagramData" Target="../diagrams/data3.xml"/><Relationship Id="rId15" Type="http://schemas.openxmlformats.org/officeDocument/2006/relationships/slide" Target="slide18.xml"/><Relationship Id="rId10" Type="http://schemas.openxmlformats.org/officeDocument/2006/relationships/slide" Target="slide15.xml"/><Relationship Id="rId19" Type="http://schemas.openxmlformats.org/officeDocument/2006/relationships/image" Target="../media/image33.png"/><Relationship Id="rId4" Type="http://schemas.openxmlformats.org/officeDocument/2006/relationships/image" Target="../media/image29.jpeg"/><Relationship Id="rId9" Type="http://schemas.microsoft.com/office/2007/relationships/diagramDrawing" Target="../diagrams/drawing3.xml"/><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35.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37.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png"/><Relationship Id="rId7" Type="http://schemas.openxmlformats.org/officeDocument/2006/relationships/slide" Target="slide1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5.png"/><Relationship Id="rId10" Type="http://schemas.openxmlformats.org/officeDocument/2006/relationships/slide" Target="slide12.xml"/><Relationship Id="rId4" Type="http://schemas.openxmlformats.org/officeDocument/2006/relationships/slide" Target="slide22.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jpeg"/><Relationship Id="rId7" Type="http://schemas.openxmlformats.org/officeDocument/2006/relationships/slide" Target="slide19.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slide" Target="slide16.xml"/><Relationship Id="rId10" Type="http://schemas.openxmlformats.org/officeDocument/2006/relationships/image" Target="../media/image14.gif"/><Relationship Id="rId4" Type="http://schemas.openxmlformats.org/officeDocument/2006/relationships/image" Target="../media/image39.jpe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41.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gif"/><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slide" Target="slide16.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kir2016.ru/6-0/6-9/images_6-9-0/6-9-9.jpg"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8" Type="http://schemas.openxmlformats.org/officeDocument/2006/relationships/hyperlink" Target="https://clck.ru/FFpmc" TargetMode="External"/><Relationship Id="rId13" Type="http://schemas.openxmlformats.org/officeDocument/2006/relationships/hyperlink" Target="https://clck.ru/FFppM" TargetMode="External"/><Relationship Id="rId3" Type="http://schemas.openxmlformats.org/officeDocument/2006/relationships/hyperlink" Target="https://clck.ru/8gQCZ" TargetMode="External"/><Relationship Id="rId7" Type="http://schemas.openxmlformats.org/officeDocument/2006/relationships/hyperlink" Target="http://www.verav.ru/" TargetMode="External"/><Relationship Id="rId12" Type="http://schemas.openxmlformats.org/officeDocument/2006/relationships/hyperlink" Target="https://clck.ru/FFpoo"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ruskline.ru/" TargetMode="External"/><Relationship Id="rId11" Type="http://schemas.openxmlformats.org/officeDocument/2006/relationships/hyperlink" Target="https://clck.ru/FFpo3" TargetMode="External"/><Relationship Id="rId5" Type="http://schemas.openxmlformats.org/officeDocument/2006/relationships/hyperlink" Target="http://chitatelskij-dnevnik.ru/kratkie-biografii/kuzma-minin" TargetMode="External"/><Relationship Id="rId10" Type="http://schemas.openxmlformats.org/officeDocument/2006/relationships/hyperlink" Target="https://clck.ru/FFpnQ" TargetMode="External"/><Relationship Id="rId4" Type="http://schemas.openxmlformats.org/officeDocument/2006/relationships/hyperlink" Target="https://pravoslavie.ru/" TargetMode="External"/><Relationship Id="rId9" Type="http://schemas.openxmlformats.org/officeDocument/2006/relationships/hyperlink" Target="https://clck.ru/FFpn6"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slide" Target="slide6.xml"/><Relationship Id="rId17" Type="http://schemas.openxmlformats.org/officeDocument/2006/relationships/image" Target="../media/image12.png"/><Relationship Id="rId2" Type="http://schemas.openxmlformats.org/officeDocument/2006/relationships/image" Target="../media/image6.jpeg"/><Relationship Id="rId16"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slide" Target="slide5.xml"/><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slide" Target="slide4.xml"/><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 Target="slide3.xml"/><Relationship Id="rId7"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8.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69829" y="1111970"/>
            <a:ext cx="5497851"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Духовный подвиг</a:t>
            </a:r>
          </a:p>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русских людей </a:t>
            </a:r>
          </a:p>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период Смуты</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750225" y="188640"/>
            <a:ext cx="7711343"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Смутное время в России.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Прямоугольник 8"/>
          <p:cNvSpPr/>
          <p:nvPr/>
        </p:nvSpPr>
        <p:spPr>
          <a:xfrm>
            <a:off x="3413746" y="5052671"/>
            <a:ext cx="5580112" cy="1077218"/>
          </a:xfrm>
          <a:prstGeom prst="rect">
            <a:avLst/>
          </a:prstGeom>
          <a:noFill/>
        </p:spPr>
        <p:txBody>
          <a:bodyPr wrap="square" lIns="91440" tIns="45720" rIns="91440" bIns="4572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МАОУ СОШ 17</a:t>
            </a: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Преподаватель: Втюрина О.С.</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Рисунок 6" descr="0a025d68a6b3dc91b3102b1cd89766ea.jpg"/>
          <p:cNvPicPr>
            <a:picLocks noChangeAspect="1"/>
          </p:cNvPicPr>
          <p:nvPr/>
        </p:nvPicPr>
        <p:blipFill>
          <a:blip r:embed="rId3"/>
          <a:stretch>
            <a:fillRect/>
          </a:stretch>
        </p:blipFill>
        <p:spPr>
          <a:xfrm>
            <a:off x="76011" y="3409026"/>
            <a:ext cx="3387636" cy="3018075"/>
          </a:xfrm>
          <a:prstGeom prst="rect">
            <a:avLst/>
          </a:prstGeom>
          <a:ln>
            <a:noFill/>
          </a:ln>
          <a:effectLst>
            <a:softEdge rad="112500"/>
          </a:effectLst>
        </p:spPr>
      </p:pic>
    </p:spTree>
    <p:extLst>
      <p:ext uri="{BB962C8B-B14F-4D97-AF65-F5344CB8AC3E}">
        <p14:creationId xmlns:p14="http://schemas.microsoft.com/office/powerpoint/2010/main" val="425394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557413" y="116632"/>
            <a:ext cx="8003232" cy="99412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Биография Д.М. Пожарского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idx="1"/>
          </p:nvPr>
        </p:nvSpPr>
        <p:spPr>
          <a:xfrm>
            <a:off x="444229" y="898297"/>
            <a:ext cx="8229600" cy="5431334"/>
          </a:xfrm>
        </p:spPr>
        <p:txBody>
          <a:bodyPr>
            <a:normAutofit/>
          </a:bodyPr>
          <a:lstStyle/>
          <a:p>
            <a:pPr marL="0" indent="0" algn="just">
              <a:buNone/>
            </a:pPr>
            <a:r>
              <a:rPr lang="ru-RU" sz="1800" b="1" dirty="0" smtClean="0">
                <a:effectLst>
                  <a:outerShdw blurRad="38100" dist="38100" dir="2700000" algn="tl">
                    <a:srgbClr val="000000">
                      <a:alpha val="43137"/>
                    </a:srgbClr>
                  </a:outerShdw>
                </a:effectLst>
              </a:rPr>
              <a:t>Пожарский </a:t>
            </a:r>
            <a:r>
              <a:rPr lang="ru-RU" sz="1800" b="1" dirty="0">
                <a:effectLst>
                  <a:outerShdw blurRad="38100" dist="38100" dir="2700000" algn="tl">
                    <a:srgbClr val="000000">
                      <a:alpha val="43137"/>
                    </a:srgbClr>
                  </a:outerShdw>
                </a:effectLst>
              </a:rPr>
              <a:t>Дмитрий Михайлович, русский военный и политический деятель, князь, родился в 1578 г. в Суздальском уезде, село Мугреево в семье разорившегося дворянина. Род Пожарских происходит от Всеводода Большое Гнездо, Великого князя </a:t>
            </a:r>
            <a:r>
              <a:rPr lang="ru-RU" sz="1800" b="1" dirty="0" smtClean="0">
                <a:effectLst>
                  <a:outerShdw blurRad="38100" dist="38100" dir="2700000" algn="tl">
                    <a:srgbClr val="000000">
                      <a:alpha val="43137"/>
                    </a:srgbClr>
                  </a:outerShdw>
                </a:effectLst>
              </a:rPr>
              <a:t>Владимирского</a:t>
            </a:r>
            <a:r>
              <a:rPr lang="ru-RU" sz="1800" b="1" dirty="0">
                <a:effectLst>
                  <a:outerShdw blurRad="38100" dist="38100" dir="2700000" algn="tl">
                    <a:srgbClr val="000000">
                      <a:alpha val="43137"/>
                    </a:srgbClr>
                  </a:outerShdw>
                </a:effectLst>
              </a:rPr>
              <a:t>, сына Юрия Долгоругого</a:t>
            </a:r>
            <a:r>
              <a:rPr lang="ru-RU" sz="1800" b="1" dirty="0" smtClean="0">
                <a:effectLst>
                  <a:outerShdw blurRad="38100" dist="38100" dir="2700000" algn="tl">
                    <a:srgbClr val="000000">
                      <a:alpha val="43137"/>
                    </a:srgbClr>
                  </a:outerShdw>
                </a:effectLst>
              </a:rPr>
              <a:t>.</a:t>
            </a:r>
            <a:endParaRPr lang="ru-RU" sz="1800" b="1" dirty="0">
              <a:effectLst>
                <a:outerShdw blurRad="38100" dist="38100" dir="2700000" algn="tl">
                  <a:srgbClr val="000000">
                    <a:alpha val="43137"/>
                  </a:srgbClr>
                </a:outerShdw>
              </a:effectLst>
            </a:endParaRPr>
          </a:p>
        </p:txBody>
      </p:sp>
      <p:graphicFrame>
        <p:nvGraphicFramePr>
          <p:cNvPr id="7" name="Схема 6"/>
          <p:cNvGraphicFramePr/>
          <p:nvPr>
            <p:extLst>
              <p:ext uri="{D42A27DB-BD31-4B8C-83A1-F6EECF244321}">
                <p14:modId xmlns:p14="http://schemas.microsoft.com/office/powerpoint/2010/main" val="944985888"/>
              </p:ext>
            </p:extLst>
          </p:nvPr>
        </p:nvGraphicFramePr>
        <p:xfrm>
          <a:off x="179512" y="2060848"/>
          <a:ext cx="8424936" cy="47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descr="C:\Users\Рабочий\Desktop\1020260.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2828" y="54220"/>
            <a:ext cx="680612" cy="8334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4368" y="5949280"/>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318506" y="116632"/>
            <a:ext cx="8229600" cy="86409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Кузьма Минин</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Козьма́ </a:t>
            </a:r>
            <a:r>
              <a:rPr lang="vi-V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Ми́нич Заха́рьев </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Сухору́кий</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 name="Объект 3"/>
          <p:cNvSpPr>
            <a:spLocks noGrp="1"/>
          </p:cNvSpPr>
          <p:nvPr>
            <p:ph idx="1"/>
          </p:nvPr>
        </p:nvSpPr>
        <p:spPr>
          <a:xfrm>
            <a:off x="342949" y="1025352"/>
            <a:ext cx="5904656" cy="5832648"/>
          </a:xfrm>
        </p:spPr>
        <p:txBody>
          <a:bodyPr>
            <a:noAutofit/>
          </a:bodyPr>
          <a:lstStyle/>
          <a:p>
            <a:r>
              <a:rPr lang="ru-RU" sz="1800" b="1" dirty="0">
                <a:effectLst>
                  <a:outerShdw blurRad="38100" dist="38100" dir="2700000" algn="tl">
                    <a:srgbClr val="000000">
                      <a:alpha val="43137"/>
                    </a:srgbClr>
                  </a:outerShdw>
                </a:effectLst>
              </a:rPr>
              <a:t>Кузьма Минин – это русский национальный герой.  Точно неизвестно где родился Кузьма Минин и в каком году. В 1611 он был избран в Нижнем Новгороде земским старостой. Важную роль сыграл Минин в освободительном движении. Его выбрали казначеем и распорядителем собранных средств. Люди сдавали деньги, драгоценности, одежду, все, чем могли </a:t>
            </a:r>
            <a:r>
              <a:rPr lang="ru-RU" sz="1800" b="1" dirty="0" smtClean="0">
                <a:effectLst>
                  <a:outerShdw blurRad="38100" dist="38100" dir="2700000" algn="tl">
                    <a:srgbClr val="000000">
                      <a:alpha val="43137"/>
                    </a:srgbClr>
                  </a:outerShdw>
                </a:effectLst>
              </a:rPr>
              <a:t>помочь. </a:t>
            </a:r>
            <a:r>
              <a:rPr lang="ru-RU" sz="1800" b="1" dirty="0">
                <a:effectLst>
                  <a:outerShdw blurRad="38100" dist="38100" dir="2700000" algn="tl">
                    <a:srgbClr val="000000">
                      <a:alpha val="43137"/>
                    </a:srgbClr>
                  </a:outerShdw>
                </a:effectLst>
              </a:rPr>
              <a:t>Сам Минин пожертвовал на ополчение значительную долю своего состояния.</a:t>
            </a:r>
          </a:p>
          <a:p>
            <a:r>
              <a:rPr lang="ru-RU" sz="1800" b="1" dirty="0">
                <a:effectLst>
                  <a:outerShdw blurRad="38100" dist="38100" dir="2700000" algn="tl">
                    <a:srgbClr val="000000">
                      <a:alpha val="43137"/>
                    </a:srgbClr>
                  </a:outerShdw>
                </a:effectLst>
              </a:rPr>
              <a:t>В 1612 году Кузьма Минин отправился на сражение за Москву, где проявил невиданную храбрость и умение вести баталии, так как только благодаря его усилиям они смогли победить в битве. В 1613 </a:t>
            </a:r>
            <a:r>
              <a:rPr lang="ru-RU" sz="1800" b="1" dirty="0" smtClean="0">
                <a:effectLst>
                  <a:outerShdw blurRad="38100" dist="38100" dir="2700000" algn="tl">
                    <a:srgbClr val="000000">
                      <a:alpha val="43137"/>
                    </a:srgbClr>
                  </a:outerShdw>
                </a:effectLst>
              </a:rPr>
              <a:t>году царём </a:t>
            </a:r>
            <a:r>
              <a:rPr lang="ru-RU" sz="1800" b="1" dirty="0">
                <a:effectLst>
                  <a:outerShdw blurRad="38100" dist="38100" dir="2700000" algn="tl">
                    <a:srgbClr val="000000">
                      <a:alpha val="43137"/>
                    </a:srgbClr>
                  </a:outerShdw>
                </a:effectLst>
              </a:rPr>
              <a:t>был выбран Михаил Романович, который вспомнив все былые заслуги Кузьмы Минина, жаловал ему звание Думного дворянина  и вотчину </a:t>
            </a:r>
            <a:r>
              <a:rPr lang="ru-RU" sz="1800" b="1" dirty="0" smtClean="0">
                <a:effectLst>
                  <a:outerShdw blurRad="38100" dist="38100" dir="2700000" algn="tl">
                    <a:srgbClr val="000000">
                      <a:alpha val="43137"/>
                    </a:srgbClr>
                  </a:outerShdw>
                </a:effectLst>
              </a:rPr>
              <a:t>в </a:t>
            </a:r>
            <a:r>
              <a:rPr lang="ru-RU" sz="1800" b="1" dirty="0">
                <a:effectLst>
                  <a:outerShdw blurRad="38100" dist="38100" dir="2700000" algn="tl">
                    <a:srgbClr val="000000">
                      <a:alpha val="43137"/>
                    </a:srgbClr>
                  </a:outerShdw>
                </a:effectLst>
              </a:rPr>
              <a:t>Нижегородском уезде. Кузьма Минин до своей смерти участвовал в заседаниях государственной думы, был доверенным лицом царя, пользовался авторитетом среди дворян</a:t>
            </a:r>
            <a:r>
              <a:rPr lang="ru-RU" sz="1800" b="1" dirty="0" smtClean="0">
                <a:effectLst>
                  <a:outerShdw blurRad="38100" dist="38100" dir="2700000" algn="tl">
                    <a:srgbClr val="000000">
                      <a:alpha val="43137"/>
                    </a:srgbClr>
                  </a:outerShdw>
                </a:effectLst>
              </a:rPr>
              <a:t>.</a:t>
            </a:r>
          </a:p>
          <a:p>
            <a:endParaRPr lang="ru-RU" sz="1800" dirty="0"/>
          </a:p>
        </p:txBody>
      </p:sp>
      <p:pic>
        <p:nvPicPr>
          <p:cNvPr id="10243" name="Picture 3" descr="C:\Users\Рабочий\Desktop\м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605" y="980728"/>
            <a:ext cx="2642496" cy="2967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8184" y="3950159"/>
            <a:ext cx="2652045" cy="2585323"/>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Умер Кузьма Минин в 1616 </a:t>
            </a:r>
            <a:r>
              <a:rPr lang="ru-RU" b="1" dirty="0" smtClean="0">
                <a:effectLst>
                  <a:outerShdw blurRad="38100" dist="38100" dir="2700000" algn="tl">
                    <a:srgbClr val="000000">
                      <a:alpha val="43137"/>
                    </a:srgbClr>
                  </a:outerShdw>
                </a:effectLst>
              </a:rPr>
              <a:t>году и </a:t>
            </a:r>
            <a:r>
              <a:rPr lang="ru-RU" b="1" dirty="0">
                <a:effectLst>
                  <a:outerShdw blurRad="38100" dist="38100" dir="2700000" algn="tl">
                    <a:srgbClr val="000000">
                      <a:alpha val="43137"/>
                    </a:srgbClr>
                  </a:outerShdw>
                </a:effectLst>
              </a:rPr>
              <a:t>был похоронен в Нижнем Новгороде. В настоящее время его прах покоится в Михайло-Архангельском соборе Нижегородского кремля. </a:t>
            </a:r>
            <a:endParaRPr lang="ru-RU" dirty="0"/>
          </a:p>
        </p:txBody>
      </p:sp>
      <p:pic>
        <p:nvPicPr>
          <p:cNvPr id="10244"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005" y="5942690"/>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Прямая соединительная линия 7"/>
          <p:cNvCxnSpPr/>
          <p:nvPr/>
        </p:nvCxnSpPr>
        <p:spPr>
          <a:xfrm>
            <a:off x="6228184" y="4092095"/>
            <a:ext cx="0" cy="258239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3" descr="C:\Users\Рабочий\Desktop\102026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92" y="0"/>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childTnLst>
                          </p:cTn>
                        </p:par>
                        <p:par>
                          <p:cTn id="7" fill="hold">
                            <p:stCondLst>
                              <p:cond delay="7560"/>
                            </p:stCondLst>
                            <p:childTnLst>
                              <p:par>
                                <p:cTn id="8" presetID="18" presetClass="emph" presetSubtype="0" fill="hold" nodeType="afterEffect">
                                  <p:stCondLst>
                                    <p:cond delay="0"/>
                                  </p:stCondLst>
                                  <p:iterate type="lt">
                                    <p:tmPct val="4000"/>
                                  </p:iterate>
                                  <p:childTnLst>
                                    <p:set>
                                      <p:cBhvr override="childStyle">
                                        <p:cTn id="9" dur="500" fill="hold"/>
                                        <p:tgtEl>
                                          <p:spTgt spid="4">
                                            <p:txEl>
                                              <p:pRg st="1" end="1"/>
                                            </p:txEl>
                                          </p:spTgt>
                                        </p:tgtEl>
                                        <p:attrNameLst>
                                          <p:attrName>style.textDecorationUnderline</p:attrName>
                                        </p:attrNameLst>
                                      </p:cBhvr>
                                      <p:to>
                                        <p:strVal val="true"/>
                                      </p:to>
                                    </p:set>
                                  </p:childTnLst>
                                </p:cTn>
                              </p:par>
                            </p:childTnLst>
                          </p:cTn>
                        </p:par>
                        <p:par>
                          <p:cTn id="10" fill="hold">
                            <p:stCondLst>
                              <p:cond delay="16380"/>
                            </p:stCondLst>
                            <p:childTnLst>
                              <p:par>
                                <p:cTn id="11" presetID="18" presetClass="emph" presetSubtype="0" fill="hold" nodeType="afterEffect">
                                  <p:stCondLst>
                                    <p:cond delay="0"/>
                                  </p:stCondLst>
                                  <p:iterate type="lt">
                                    <p:tmPct val="4000"/>
                                  </p:iterate>
                                  <p:childTnLst>
                                    <p:set>
                                      <p:cBhvr override="childStyle">
                                        <p:cTn id="12" dur="500" fill="hold"/>
                                        <p:tgtEl>
                                          <p:spTgt spid="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big_incut21281644.jpg"/>
          <p:cNvPicPr>
            <a:picLocks noGrp="1" noChangeAspect="1"/>
          </p:cNvPicPr>
          <p:nvPr>
            <p:ph idx="1"/>
          </p:nvPr>
        </p:nvPicPr>
        <p:blipFill>
          <a:blip r:embed="rId2"/>
          <a:stretch>
            <a:fillRect/>
          </a:stretch>
        </p:blipFill>
        <p:spPr>
          <a:xfrm>
            <a:off x="0" y="0"/>
            <a:ext cx="9186285" cy="6858000"/>
          </a:xfrm>
        </p:spPr>
      </p:pic>
    </p:spTree>
    <p:extLst>
      <p:ext uri="{BB962C8B-B14F-4D97-AF65-F5344CB8AC3E}">
        <p14:creationId xmlns:p14="http://schemas.microsoft.com/office/powerpoint/2010/main" val="3799282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188640"/>
            <a:ext cx="8229600" cy="93610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Казанская икона Божией Матери</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314" name="Picture 2" descr="C:\Users\Рабочий\Desktop\Храмы\МиП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980728"/>
            <a:ext cx="3064244" cy="3400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3" descr="C:\Users\Рабочий\Desktop\кх.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71" y="3235424"/>
            <a:ext cx="3418744"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605" y="1164421"/>
            <a:ext cx="4607977" cy="203132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Перед решающей битвой, воины наложили на себя 3-х дневный пост и с плачем взывали перед чудотворной иконой к небесной заступнице. Их молитвы были услышаны. Войска, шедшие на помощь тем, кто находился в Москве, были разгромлены.</a:t>
            </a:r>
          </a:p>
        </p:txBody>
      </p:sp>
      <p:sp>
        <p:nvSpPr>
          <p:cNvPr id="4" name="TextBox 3"/>
          <p:cNvSpPr txBox="1"/>
          <p:nvPr/>
        </p:nvSpPr>
        <p:spPr>
          <a:xfrm>
            <a:off x="3820286" y="4327678"/>
            <a:ext cx="4824536"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25 октября 1612 года русские ополченцы прошли в Кремль крестным ходом, неся впереди Казанскую икону Божией Матери – главной Заступницы Русской земли.</a:t>
            </a:r>
          </a:p>
          <a:p>
            <a:r>
              <a:rPr lang="ru-RU" b="1" dirty="0">
                <a:effectLst>
                  <a:outerShdw blurRad="38100" dist="38100" dir="2700000" algn="tl">
                    <a:srgbClr val="000000">
                      <a:alpha val="43137"/>
                    </a:srgbClr>
                  </a:outerShdw>
                </a:effectLst>
              </a:rPr>
              <a:t>С 1649 года этот день – 22 октября (4 ноября) стал всероссийским днем празднования в честь Казанской иконы Божией Матери, защитившей Россию в Смутное время</a:t>
            </a:r>
            <a:r>
              <a:rPr lang="ru-RU" dirty="0"/>
              <a:t>.</a:t>
            </a:r>
          </a:p>
        </p:txBody>
      </p:sp>
      <p:pic>
        <p:nvPicPr>
          <p:cNvPr id="13316"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5935026"/>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Рабочий\Desktop\102026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0009" y="23700"/>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Cambria" pitchFamily="18" charset="0"/>
              </a:rPr>
              <a:t>Второе народное ополчение      </a:t>
            </a:r>
            <a:r>
              <a:rPr lang="ru-RU" sz="3600" dirty="0">
                <a:latin typeface="Cambria" pitchFamily="18" charset="0"/>
              </a:rPr>
              <a:t>(1612 г.) </a:t>
            </a:r>
            <a:endParaRPr lang="ru-RU" dirty="0">
              <a:latin typeface="Cambria" pitchFamily="18" charset="0"/>
            </a:endParaRPr>
          </a:p>
        </p:txBody>
      </p:sp>
      <p:graphicFrame>
        <p:nvGraphicFramePr>
          <p:cNvPr id="6" name="Содержимое 5"/>
          <p:cNvGraphicFramePr>
            <a:graphicFrameLocks noGrp="1"/>
          </p:cNvGraphicFramePr>
          <p:nvPr>
            <p:ph idx="1"/>
          </p:nvPr>
        </p:nvGraphicFramePr>
        <p:xfrm>
          <a:off x="457200" y="1600200"/>
          <a:ext cx="8229600" cy="4724400"/>
        </p:xfrm>
        <a:graphic>
          <a:graphicData uri="http://schemas.openxmlformats.org/drawingml/2006/table">
            <a:tbl>
              <a:tblPr firstRow="1" bandRow="1">
                <a:tableStyleId>{9D7B26C5-4107-4FEC-AEDC-1716B250A1EF}</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ru-RU" sz="2600" b="1" kern="1200" dirty="0">
                          <a:latin typeface="+mn-lt"/>
                        </a:rPr>
                        <a:t>Причины создания </a:t>
                      </a:r>
                      <a:r>
                        <a:rPr lang="ru-RU" sz="2600" b="1" dirty="0">
                          <a:latin typeface="+mn-lt"/>
                        </a:rPr>
                        <a:t/>
                      </a:r>
                      <a:br>
                        <a:rPr lang="ru-RU" sz="2600" b="1" dirty="0">
                          <a:latin typeface="+mn-lt"/>
                        </a:rPr>
                      </a:br>
                      <a:r>
                        <a:rPr lang="ru-RU" sz="2600" b="1" kern="1200" dirty="0">
                          <a:latin typeface="+mn-lt"/>
                        </a:rPr>
                        <a:t> </a:t>
                      </a:r>
                      <a:endParaRPr lang="ru-RU" sz="2600" b="1" dirty="0">
                        <a:solidFill>
                          <a:schemeClr val="tx1">
                            <a:lumMod val="95000"/>
                            <a:lumOff val="5000"/>
                          </a:schemeClr>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b="0" dirty="0">
                          <a:latin typeface="+mn-lt"/>
                        </a:rPr>
                        <a:t>Борьба с польскими интервентами</a:t>
                      </a:r>
                    </a:p>
                  </a:txBody>
                  <a:tcPr/>
                </a:tc>
                <a:extLst>
                  <a:ext uri="{0D108BD9-81ED-4DB2-BD59-A6C34878D82A}">
                    <a16:rowId xmlns:a16="http://schemas.microsoft.com/office/drawing/2014/main" xmlns="" val="10000"/>
                  </a:ext>
                </a:extLst>
              </a:tr>
              <a:tr h="370840">
                <a:tc>
                  <a:txBody>
                    <a:bodyPr/>
                    <a:lstStyle/>
                    <a:p>
                      <a:r>
                        <a:rPr lang="ru-RU" sz="2600" b="1" kern="1200" dirty="0">
                          <a:latin typeface="+mn-lt"/>
                        </a:rPr>
                        <a:t>Центр движения</a:t>
                      </a:r>
                      <a:endParaRPr lang="ru-RU" sz="2600" b="1" dirty="0">
                        <a:solidFill>
                          <a:schemeClr val="tx1">
                            <a:lumMod val="95000"/>
                            <a:lumOff val="5000"/>
                          </a:schemeClr>
                        </a:solidFill>
                        <a:latin typeface="+mn-lt"/>
                      </a:endParaRPr>
                    </a:p>
                  </a:txBody>
                  <a:tcPr/>
                </a:tc>
                <a:tc>
                  <a:txBody>
                    <a:bodyPr/>
                    <a:lstStyle/>
                    <a:p>
                      <a:r>
                        <a:rPr lang="ru-RU" sz="2600" b="0" i="0" kern="1200" dirty="0">
                          <a:solidFill>
                            <a:schemeClr val="tx1"/>
                          </a:solidFill>
                          <a:latin typeface="+mn-lt"/>
                          <a:ea typeface="+mn-ea"/>
                          <a:cs typeface="+mn-cs"/>
                        </a:rPr>
                        <a:t> Нижний Новгород</a:t>
                      </a:r>
                      <a:endParaRPr lang="ru-RU" sz="2600" b="0" dirty="0">
                        <a:latin typeface="+mn-lt"/>
                      </a:endParaRPr>
                    </a:p>
                  </a:txBody>
                  <a:tcPr/>
                </a:tc>
                <a:extLst>
                  <a:ext uri="{0D108BD9-81ED-4DB2-BD59-A6C34878D82A}">
                    <a16:rowId xmlns:a16="http://schemas.microsoft.com/office/drawing/2014/main" xmlns="" val="10001"/>
                  </a:ext>
                </a:extLst>
              </a:tr>
              <a:tr h="370840">
                <a:tc>
                  <a:txBody>
                    <a:bodyPr/>
                    <a:lstStyle/>
                    <a:p>
                      <a:r>
                        <a:rPr lang="ru-RU" sz="2600" b="1" kern="1200" dirty="0">
                          <a:latin typeface="+mn-lt"/>
                        </a:rPr>
                        <a:t>Руководители</a:t>
                      </a:r>
                      <a:endParaRPr lang="ru-RU" sz="2600" b="1" dirty="0">
                        <a:solidFill>
                          <a:schemeClr val="tx1">
                            <a:lumMod val="95000"/>
                            <a:lumOff val="5000"/>
                          </a:schemeClr>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b="0" dirty="0">
                          <a:latin typeface="+mn-lt"/>
                        </a:rPr>
                        <a:t>Кузьма Минин и князь Дмитрий Пожарский.</a:t>
                      </a:r>
                    </a:p>
                  </a:txBody>
                  <a:tcPr/>
                </a:tc>
                <a:extLst>
                  <a:ext uri="{0D108BD9-81ED-4DB2-BD59-A6C34878D82A}">
                    <a16:rowId xmlns:a16="http://schemas.microsoft.com/office/drawing/2014/main" xmlns="" val="10002"/>
                  </a:ext>
                </a:extLst>
              </a:tr>
              <a:tr h="370840">
                <a:tc>
                  <a:txBody>
                    <a:bodyPr/>
                    <a:lstStyle/>
                    <a:p>
                      <a:r>
                        <a:rPr lang="ru-RU" sz="2600" b="1" kern="1200" dirty="0">
                          <a:latin typeface="+mn-lt"/>
                        </a:rPr>
                        <a:t>Итоги деятельности</a:t>
                      </a:r>
                      <a:endParaRPr lang="ru-RU" sz="2600" b="1" dirty="0">
                        <a:solidFill>
                          <a:schemeClr val="tx1">
                            <a:lumMod val="95000"/>
                            <a:lumOff val="5000"/>
                          </a:schemeClr>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b="0" dirty="0">
                          <a:latin typeface="+mn-lt"/>
                        </a:rPr>
                        <a:t>Разбило польскую армию под Москвой, а в октябре 1612 года — полностью освободило столицу от оккупации интервентами.</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08182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07504" y="5796"/>
            <a:ext cx="9145016" cy="2055052"/>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Патриарх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Гермоген</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духовный лидер </a:t>
            </a:r>
          </a:p>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второго народного ополчения </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C:\Users\Рабочий\Desktop\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21424"/>
            <a:ext cx="2592288" cy="39441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83968" y="2276872"/>
            <a:ext cx="4176464" cy="3477875"/>
          </a:xfrm>
          <a:prstGeom prst="rect">
            <a:avLst/>
          </a:prstGeom>
          <a:noFill/>
        </p:spPr>
        <p:txBody>
          <a:bodyPr wrap="square" rtlCol="0">
            <a:spAutoFit/>
          </a:bodyPr>
          <a:lstStyle/>
          <a:p>
            <a:r>
              <a:rPr lang="ru-RU" sz="2000" dirty="0" smtClean="0"/>
              <a:t>       Именно </a:t>
            </a:r>
            <a:r>
              <a:rPr lang="ru-RU" sz="2000" dirty="0"/>
              <a:t>Патриарх разрешил русский народ от присяги польскому королевичу. Из Москвы были разосланы специальные грамоты об этом. Это очень важный момент. То есть это как бы давало законные основания для восстания против поляков. Для русского человека </a:t>
            </a:r>
            <a:r>
              <a:rPr lang="en-US" sz="2000" dirty="0" smtClean="0"/>
              <a:t>XVII </a:t>
            </a:r>
            <a:r>
              <a:rPr lang="ru-RU" sz="2000" dirty="0" smtClean="0"/>
              <a:t>века благословение </a:t>
            </a:r>
            <a:r>
              <a:rPr lang="ru-RU" sz="2000" dirty="0"/>
              <a:t>означает самое важное, т. е. это Божие благословение «на труды своя</a:t>
            </a:r>
            <a:r>
              <a:rPr lang="ru-RU" sz="2000" dirty="0" smtClean="0"/>
              <a:t>»… </a:t>
            </a:r>
            <a:endParaRPr lang="ru-RU" sz="2000" dirty="0"/>
          </a:p>
        </p:txBody>
      </p:sp>
    </p:spTree>
    <p:extLst>
      <p:ext uri="{BB962C8B-B14F-4D97-AF65-F5344CB8AC3E}">
        <p14:creationId xmlns:p14="http://schemas.microsoft.com/office/powerpoint/2010/main" val="200840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5796"/>
            <a:ext cx="8229600" cy="90292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Патриарх Гермоген </a:t>
            </a:r>
          </a:p>
        </p:txBody>
      </p:sp>
      <p:sp>
        <p:nvSpPr>
          <p:cNvPr id="3" name="TextBox 2"/>
          <p:cNvSpPr txBox="1"/>
          <p:nvPr/>
        </p:nvSpPr>
        <p:spPr>
          <a:xfrm>
            <a:off x="755576" y="861855"/>
            <a:ext cx="7848872" cy="923330"/>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Патриарх Гермоген (Ермоген, 1530-1612) – третий патриарх Московский и всея </a:t>
            </a:r>
            <a:r>
              <a:rPr lang="ru-RU" b="1" dirty="0" smtClean="0">
                <a:effectLst>
                  <a:outerShdw blurRad="38100" dist="38100" dir="2700000" algn="tl">
                    <a:srgbClr val="000000">
                      <a:alpha val="43137"/>
                    </a:srgbClr>
                  </a:outerShdw>
                </a:effectLst>
              </a:rPr>
              <a:t>Руси, </a:t>
            </a:r>
            <a:r>
              <a:rPr lang="ru-RU" b="1" dirty="0">
                <a:effectLst>
                  <a:outerShdw blurRad="38100" dist="38100" dir="2700000" algn="tl">
                    <a:srgbClr val="000000">
                      <a:alpha val="43137"/>
                    </a:srgbClr>
                  </a:outerShdw>
                </a:effectLst>
              </a:rPr>
              <a:t>известный церковный общественный деятель </a:t>
            </a:r>
            <a:r>
              <a:rPr lang="ru-RU" b="1" dirty="0" smtClean="0">
                <a:effectLst>
                  <a:outerShdw blurRad="38100" dist="38100" dir="2700000" algn="tl">
                    <a:srgbClr val="000000">
                      <a:alpha val="43137"/>
                    </a:srgbClr>
                  </a:outerShdw>
                </a:effectLst>
              </a:rPr>
              <a:t>эпохи Смутного времени.</a:t>
            </a:r>
            <a:endParaRPr lang="ru-RU" b="1" dirty="0">
              <a:effectLst>
                <a:outerShdw blurRad="38100" dist="38100" dir="2700000" algn="tl">
                  <a:srgbClr val="000000">
                    <a:alpha val="43137"/>
                  </a:srgbClr>
                </a:outerShdw>
              </a:effectLst>
            </a:endParaRPr>
          </a:p>
        </p:txBody>
      </p:sp>
      <p:pic>
        <p:nvPicPr>
          <p:cNvPr id="1026" name="Picture 2" descr="C:\Users\Рабочий\Desktop\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05118"/>
            <a:ext cx="2592288" cy="39441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7" name="Picture 3" descr="C:\Users\Рабочий\Desktop\29448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715613"/>
            <a:ext cx="2808312" cy="4377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1318469694"/>
              </p:ext>
            </p:extLst>
          </p:nvPr>
        </p:nvGraphicFramePr>
        <p:xfrm>
          <a:off x="2861810" y="2090047"/>
          <a:ext cx="3636404" cy="3355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8" name="Picture 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4867" y="2549379"/>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12"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77" y="2868613"/>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5061" y="5949280"/>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3848" y="3904454"/>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a:hlinkClick r:id="rId1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3847" y="4482372"/>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2160" y="4723808"/>
            <a:ext cx="5540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descr="C:\Users\Рабочий\Desktop\1020260.g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83876" y="57971"/>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0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116632"/>
            <a:ext cx="8229600" cy="92211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Житие Гермогена </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(1606-1612)</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C:\Users\Рабочий\Desktop\calend-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97" y="1315228"/>
            <a:ext cx="3899287"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7984" y="1340768"/>
            <a:ext cx="4392488" cy="3139321"/>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В июле</a:t>
            </a:r>
            <a:r>
              <a:rPr lang="ru-RU" b="1" dirty="0">
                <a:solidFill>
                  <a:schemeClr val="bg1"/>
                </a:solidFill>
              </a:rPr>
              <a:t> 1606 </a:t>
            </a:r>
            <a:r>
              <a:rPr lang="ru-RU" b="1" dirty="0">
                <a:effectLst>
                  <a:outerShdw blurRad="38100" dist="38100" dir="2700000" algn="tl">
                    <a:srgbClr val="000000">
                      <a:alpha val="43137"/>
                    </a:srgbClr>
                  </a:outerShdw>
                </a:effectLst>
              </a:rPr>
              <a:t>года собор русских иерархов избрал Гермогена Патриархом Московским и всея Руси.</a:t>
            </a:r>
          </a:p>
          <a:p>
            <a:r>
              <a:rPr lang="ru-RU" b="1" dirty="0">
                <a:effectLst>
                  <a:outerShdw blurRad="38100" dist="38100" dir="2700000" algn="tl">
                    <a:srgbClr val="000000">
                      <a:alpha val="43137"/>
                    </a:srgbClr>
                  </a:outerShdw>
                </a:effectLst>
              </a:rPr>
              <a:t>С</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декабря</a:t>
            </a:r>
            <a:r>
              <a:rPr lang="ru-RU" b="1" dirty="0">
                <a:solidFill>
                  <a:schemeClr val="bg1"/>
                </a:solidFill>
                <a:effectLst>
                  <a:outerShdw blurRad="38100" dist="38100" dir="2700000" algn="tl">
                    <a:srgbClr val="000000">
                      <a:alpha val="43137"/>
                    </a:srgbClr>
                  </a:outerShdw>
                </a:effectLst>
              </a:rPr>
              <a:t> 1610 </a:t>
            </a:r>
            <a:r>
              <a:rPr lang="ru-RU" b="1" dirty="0">
                <a:effectLst>
                  <a:outerShdw blurRad="38100" dist="38100" dir="2700000" algn="tl">
                    <a:srgbClr val="000000">
                      <a:alpha val="43137"/>
                    </a:srgbClr>
                  </a:outerShdw>
                </a:effectLst>
              </a:rPr>
              <a:t>года стал рассылать грамоты по городам с призывом к всенародному восстанию против интервентов. Оккупанты посадили Гермогена под домашний арест, а затем насильно свели с патриаршего престола и заключили под стражу в московском Чудовом монастыре.</a:t>
            </a:r>
          </a:p>
        </p:txBody>
      </p:sp>
      <p:sp>
        <p:nvSpPr>
          <p:cNvPr id="5" name="TextBox 4"/>
          <p:cNvSpPr txBox="1"/>
          <p:nvPr/>
        </p:nvSpPr>
        <p:spPr>
          <a:xfrm>
            <a:off x="249496" y="4486304"/>
            <a:ext cx="8354951" cy="1754326"/>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После девяти месяцев заточения 17 (27) февраля </a:t>
            </a:r>
            <a:r>
              <a:rPr lang="ru-RU" b="1" dirty="0">
                <a:solidFill>
                  <a:schemeClr val="bg1"/>
                </a:solidFill>
                <a:effectLst>
                  <a:outerShdw blurRad="38100" dist="38100" dir="2700000" algn="tl">
                    <a:srgbClr val="000000">
                      <a:alpha val="43137"/>
                    </a:srgbClr>
                  </a:outerShdw>
                </a:effectLst>
              </a:rPr>
              <a:t>1612 </a:t>
            </a:r>
            <a:r>
              <a:rPr lang="ru-RU" b="1" dirty="0">
                <a:effectLst>
                  <a:outerShdw blurRad="38100" dist="38100" dir="2700000" algn="tl">
                    <a:srgbClr val="000000">
                      <a:alpha val="43137"/>
                    </a:srgbClr>
                  </a:outerShdw>
                </a:effectLst>
              </a:rPr>
              <a:t>года патриарх Гермоген мученически скончался от голода и жажды. Он был погребен в Чудовом монастыре.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В </a:t>
            </a:r>
            <a:r>
              <a:rPr lang="ru-RU" b="1" dirty="0">
                <a:solidFill>
                  <a:schemeClr val="bg1"/>
                </a:solidFill>
                <a:effectLst>
                  <a:outerShdw blurRad="38100" dist="38100" dir="2700000" algn="tl">
                    <a:srgbClr val="000000">
                      <a:alpha val="43137"/>
                    </a:srgbClr>
                  </a:outerShdw>
                </a:effectLst>
              </a:rPr>
              <a:t>1654 </a:t>
            </a:r>
            <a:r>
              <a:rPr lang="ru-RU" b="1" dirty="0">
                <a:effectLst>
                  <a:outerShdw blurRad="38100" dist="38100" dir="2700000" algn="tl">
                    <a:srgbClr val="000000">
                      <a:alpha val="43137"/>
                    </a:srgbClr>
                  </a:outerShdw>
                </a:effectLst>
              </a:rPr>
              <a:t>году его нетленные мощи были перенесены </a:t>
            </a:r>
            <a:r>
              <a:rPr lang="ru-RU" b="1" dirty="0" smtClean="0">
                <a:effectLst>
                  <a:outerShdw blurRad="38100" dist="38100" dir="2700000" algn="tl">
                    <a:srgbClr val="000000">
                      <a:alpha val="43137"/>
                    </a:srgbClr>
                  </a:outerShdw>
                </a:effectLst>
              </a:rPr>
              <a:t>в Успенский собор Московского </a:t>
            </a:r>
            <a:r>
              <a:rPr lang="ru-RU" b="1" dirty="0">
                <a:effectLst>
                  <a:outerShdw blurRad="38100" dist="38100" dir="2700000" algn="tl">
                    <a:srgbClr val="000000">
                      <a:alpha val="43137"/>
                    </a:srgbClr>
                  </a:outerShdw>
                </a:effectLst>
              </a:rPr>
              <a:t>Кремля.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В </a:t>
            </a:r>
            <a:r>
              <a:rPr lang="ru-RU" b="1" dirty="0">
                <a:solidFill>
                  <a:schemeClr val="bg1"/>
                </a:solidFill>
                <a:effectLst>
                  <a:outerShdw blurRad="38100" dist="38100" dir="2700000" algn="tl">
                    <a:srgbClr val="000000">
                      <a:alpha val="43137"/>
                    </a:srgbClr>
                  </a:outerShdw>
                </a:effectLst>
              </a:rPr>
              <a:t>1913</a:t>
            </a:r>
            <a:r>
              <a:rPr lang="ru-RU" b="1" dirty="0"/>
              <a:t> </a:t>
            </a:r>
            <a:r>
              <a:rPr lang="ru-RU" b="1" dirty="0">
                <a:effectLst>
                  <a:outerShdw blurRad="38100" dist="38100" dir="2700000" algn="tl">
                    <a:srgbClr val="000000">
                      <a:alpha val="43137"/>
                    </a:srgbClr>
                  </a:outerShdw>
                </a:effectLst>
              </a:rPr>
              <a:t>году патриарх Гермоген был канонизирован как священномученик.</a:t>
            </a:r>
          </a:p>
        </p:txBody>
      </p:sp>
      <p:pic>
        <p:nvPicPr>
          <p:cNvPr id="3075"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5862805"/>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Рабочий\Desktop\102026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4141" y="57227"/>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51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85010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Подвиг патриарха Гермогена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67544" y="3978704"/>
            <a:ext cx="8280920"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Во время начавшейся интервенции поляков Гермоген открыто выступил против захватчиков, обратившись с призывом к русскому народу выступить на защиту страны. С его благословения из Казани перевезли копию иконы Казанской Богоматери, впоследствии ставшей основной святыней ополчения</a:t>
            </a:r>
            <a:r>
              <a:rPr lang="ru-RU" b="1" dirty="0" smtClean="0">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В </a:t>
            </a:r>
            <a:r>
              <a:rPr lang="ru-RU" b="1" dirty="0">
                <a:effectLst>
                  <a:outerShdw blurRad="38100" dist="38100" dir="2700000" algn="tl">
                    <a:srgbClr val="000000">
                      <a:alpha val="43137"/>
                    </a:srgbClr>
                  </a:outerShdw>
                </a:effectLst>
              </a:rPr>
              <a:t>конце декабря 1610 года Москву оккупировали польские феодалы, тогда Гермоген направил письма в города России, призывающие к восстанию всего народа против поляков. </a:t>
            </a:r>
          </a:p>
          <a:p>
            <a:endParaRPr lang="ru-RU" dirty="0"/>
          </a:p>
        </p:txBody>
      </p:sp>
      <p:pic>
        <p:nvPicPr>
          <p:cNvPr id="5123" name="Picture 3" descr="C:\Users\Рабочий\Desktop\morg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51372"/>
            <a:ext cx="7848872" cy="27595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963" y="5909203"/>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Рабочий\Desktop\102026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158" y="116632"/>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5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2023" y="27709"/>
            <a:ext cx="8229600" cy="8367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Последняя грамота Гермогена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23528" y="1031724"/>
            <a:ext cx="8568952" cy="5262979"/>
          </a:xfrm>
          <a:prstGeom prst="rect">
            <a:avLst/>
          </a:prstGeom>
          <a:noFill/>
        </p:spPr>
        <p:txBody>
          <a:bodyPr wrap="square" rtlCol="0">
            <a:spAutoFit/>
          </a:bodyPr>
          <a:lstStyle/>
          <a:p>
            <a:r>
              <a:rPr lang="ru-RU" sz="1600" b="1" i="1" dirty="0">
                <a:effectLst>
                  <a:outerShdw blurRad="38100" dist="38100" dir="2700000" algn="tl">
                    <a:srgbClr val="000000">
                      <a:alpha val="43137"/>
                    </a:srgbClr>
                  </a:outerShdw>
                </a:effectLst>
              </a:rPr>
              <a:t>«Благословение архимаритом, и игуменом, и про­топопом, и всему Святому Собору, и воеводам и диаком, и дворяном, и детем боярским, и всему миру: от пат­риарха Ермогена Московского и всеа Русии, мир вам, и прощение, и разрешение. Да писати бы вам из Нижнего в Казань к митрополиту Ефрему, чтоб митрополит писал в полки к бояром учителную грамоту, да и казацкому войску, чтоб стояли крепко в вере, и бояром бы говорили и атаманье бесстрашно, чтоб они отнюдь на царьство проклятого Маринкина паньина сына."., (пропуск в под­линнике) не благословляю. И на Вологду ко властем пи­шите ж, также бы писали в полки; да и к Рязанскому (архиепископу - Феодориту) пишите тож, чтоб в полки также писали к бояром учителную грамоту, чтоб уняли грабеж, корчму... (блуд), и имели б чистоту душевную и братство, и промышляли б, как реклись души свои положити за Пречистыя дом и за чудотворцов и за веру, так бы и совершили; да и во все городы пишите, чтоб из городов писали в полки к бояром и атаманье, чтоб отнюдь Маринкин на царство ненадобен: проклят от Свя­того Собору и от нас. Да те бы вам грамоты с городов собрати к себе в Нижний Новгород да прислати в полки к бояром и атаманье; и прислати прежних же, коих естя прислали ко мне с советными челобитными, бесстрашных людей, Свияженина Родиона Мосеева да Ратмана Пахомова, а им бы в полкех говорити бесстрашно, что про­клятый (Воренок) отнюдь не надобе; а хоти буде и постражете и вас в том Бог простит и разрешит в сем веце и в будущем; а в городы для грамот посылати их же, а велети им говорити моим словом. А вам всем от нас благословение и разрешение в сем веце и в буду­щем, что стоите за веру неподвижно; а яз должен за вас Бога молити».</a:t>
            </a:r>
          </a:p>
        </p:txBody>
      </p:sp>
      <p:pic>
        <p:nvPicPr>
          <p:cNvPr id="4099"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201" y="5941705"/>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Рабочий\Desktop\102026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0669" y="43372"/>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абочий\Desktop\Храмы\CU4HrVLWcAAP0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44"/>
            <a:ext cx="9144000" cy="690188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Рабочий\Desktop\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144"/>
            <a:ext cx="51845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09" y="476671"/>
            <a:ext cx="3880593"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Символы праздника</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2" descr="C:\Users\Рабочий\Desktop\крестик.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64" y="2813173"/>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Рабочий\Desktop\крестик.png">
            <a:hlinkClick r:id="rId6"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9680" y="2006866"/>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Рабочий\Desktop\крестик.png">
            <a:hlinkClick r:id="rId7"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7377" y="3120491"/>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Рабочий\Desktop\крестик.png">
            <a:hlinkClick r:id="rId8"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2218" y="154422"/>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Рабочий\Desktop\крестик.png">
            <a:hlinkClick r:id="rId9"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9080" y="3026988"/>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Рабочий\Desktop\крестик.png">
            <a:hlinkClick r:id="rId10"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357" y="1850836"/>
            <a:ext cx="389702" cy="6146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Рабочий\Desktop\крестик.png">
            <a:hlinkClick r:id="rId7"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1098" y="1918298"/>
            <a:ext cx="389702" cy="61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57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116632"/>
            <a:ext cx="8229600" cy="93610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Подвиг патриарха Гермогена</a:t>
            </a:r>
          </a:p>
        </p:txBody>
      </p:sp>
      <p:sp>
        <p:nvSpPr>
          <p:cNvPr id="3" name="TextBox 2"/>
          <p:cNvSpPr txBox="1"/>
          <p:nvPr/>
        </p:nvSpPr>
        <p:spPr>
          <a:xfrm>
            <a:off x="395536" y="1052736"/>
            <a:ext cx="8280920" cy="203132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После захвата Москвы Гермоген оказался в руках врагов, проявив в этой ситуации несгибаемую волю и твердый характер. Они силой отрекли его от патриаршего сана и посадили под арест в Чудов монастырь. Когда он находился в темнице неоднократно звучали требования поляков, чтобы Гермоген отдал приказ ополченцам прекратить попытки взятия города, но все их увещевания оказались безуспешными. Вместо этого, он обратился с последним посланием патриотам страны, благословив их на борьбу против оккупантов.</a:t>
            </a:r>
          </a:p>
        </p:txBody>
      </p:sp>
      <p:pic>
        <p:nvPicPr>
          <p:cNvPr id="6146" name="Picture 2" descr="C:\Users\Рабочий\Desktop\Chistyakov_Germogen-e1456823096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150" y="3429000"/>
            <a:ext cx="5262355" cy="28403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6" name="Picture 2" descr="C:\Users\Рабочий\Desktop\ge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14" y="3218533"/>
            <a:ext cx="2448272" cy="33274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614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452" y="6008725"/>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150" y="5985615"/>
            <a:ext cx="5540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6008725"/>
            <a:ext cx="5540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Рабочий\Desktop\1020260.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3777" y="5439"/>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28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116632"/>
            <a:ext cx="8229600" cy="10081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Подвиг патриарха Гермогена</a:t>
            </a:r>
          </a:p>
        </p:txBody>
      </p:sp>
      <p:sp>
        <p:nvSpPr>
          <p:cNvPr id="3" name="TextBox 2"/>
          <p:cNvSpPr txBox="1"/>
          <p:nvPr/>
        </p:nvSpPr>
        <p:spPr>
          <a:xfrm>
            <a:off x="904102" y="5253300"/>
            <a:ext cx="7344816" cy="120032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«Что вы мне угрожаете? Боюсь одного </a:t>
            </a:r>
            <a:r>
              <a:rPr lang="ru-RU" b="1" dirty="0" smtClean="0">
                <a:effectLst>
                  <a:outerShdw blurRad="38100" dist="38100" dir="2700000" algn="tl">
                    <a:srgbClr val="000000">
                      <a:alpha val="43137"/>
                    </a:srgbClr>
                  </a:outerShdw>
                </a:effectLst>
              </a:rPr>
              <a:t>Бога. </a:t>
            </a:r>
            <a:r>
              <a:rPr lang="ru-RU" b="1" dirty="0">
                <a:effectLst>
                  <a:outerShdw blurRad="38100" dist="38100" dir="2700000" algn="tl">
                    <a:srgbClr val="000000">
                      <a:alpha val="43137"/>
                    </a:srgbClr>
                  </a:outerShdw>
                </a:effectLst>
              </a:rPr>
              <a:t>Если все вы, литовские люди, пойдете из Московского государства, я благословлю русское ополчение идти от Москвы, если же останетесь здесь, я благословлю всех стоять против вас и помереть за Православную веру».</a:t>
            </a:r>
          </a:p>
        </p:txBody>
      </p:sp>
      <p:pic>
        <p:nvPicPr>
          <p:cNvPr id="7170" name="Picture 2" descr="C:\Users\Рабочий\Desktop\1_page_199_5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34" y="1268760"/>
            <a:ext cx="6984775" cy="382666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409" y="5853464"/>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Рабочий\Desktop\102026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7578" y="0"/>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9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116632"/>
            <a:ext cx="8229600" cy="86895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Подвиг патриарха Гермогена</a:t>
            </a:r>
          </a:p>
        </p:txBody>
      </p:sp>
      <p:pic>
        <p:nvPicPr>
          <p:cNvPr id="8194" name="Picture 2" descr="C:\Users\Рабочий\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 y="1268760"/>
            <a:ext cx="4219575" cy="2952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4390" y="4365104"/>
            <a:ext cx="8115975" cy="203132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Иноземцы решили сломить волю древнего старца, большую часть жизни проведшего в подвиге постничества… голодом! Те, кто видели в эти дни заточенного в монастырскую темницу Патриарха (дворянин Роман Пахомов и горожанин Родион Моисеев) говорили, что Святитель молился перед образом Богородицы, и слезы непрерывно текли из старых глаз. 17 февраля 1612 года Святейший Патриарх Гермоген скончался от голода, но его призывы были услышаны.</a:t>
            </a:r>
          </a:p>
        </p:txBody>
      </p:sp>
      <p:pic>
        <p:nvPicPr>
          <p:cNvPr id="8195" name="Picture 3" descr="C:\Users\Рабочий\Desktop\1803_530_02 03 2018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80157"/>
            <a:ext cx="2743944" cy="3095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5877272"/>
            <a:ext cx="896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Рабочий\Desktop\1020260.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8877" y="0"/>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990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Памятник патриарху Гермогену">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4638"/>
            <a:ext cx="3914775" cy="5695950"/>
          </a:xfrm>
          <a:prstGeom prst="rect">
            <a:avLst/>
          </a:prstGeom>
          <a:noFill/>
          <a:ln>
            <a:noFill/>
          </a:ln>
        </p:spPr>
      </p:pic>
      <p:sp>
        <p:nvSpPr>
          <p:cNvPr id="5" name="TextBox 4"/>
          <p:cNvSpPr txBox="1"/>
          <p:nvPr/>
        </p:nvSpPr>
        <p:spPr>
          <a:xfrm>
            <a:off x="4371975" y="620688"/>
            <a:ext cx="3682752" cy="1323439"/>
          </a:xfrm>
          <a:prstGeom prst="rect">
            <a:avLst/>
          </a:prstGeom>
          <a:noFill/>
        </p:spPr>
        <p:txBody>
          <a:bodyPr wrap="square" rtlCol="0">
            <a:spAutoFit/>
          </a:bodyPr>
          <a:lstStyle/>
          <a:p>
            <a:r>
              <a:rPr lang="ru-RU" sz="2000" b="1" dirty="0"/>
              <a:t>Памятник патриарху </a:t>
            </a:r>
            <a:r>
              <a:rPr lang="ru-RU" sz="2000" b="1" dirty="0" err="1"/>
              <a:t>Гермогену</a:t>
            </a:r>
            <a:r>
              <a:rPr lang="ru-RU" sz="2000" b="1" dirty="0"/>
              <a:t/>
            </a:r>
            <a:br>
              <a:rPr lang="ru-RU" sz="2000" b="1" dirty="0"/>
            </a:br>
            <a:r>
              <a:rPr lang="ru-RU" sz="2000" b="1" dirty="0"/>
              <a:t>Скульптор </a:t>
            </a:r>
            <a:r>
              <a:rPr lang="ru-RU" sz="2000" b="1" dirty="0" err="1"/>
              <a:t>С.А.Щербаков</a:t>
            </a:r>
            <a:r>
              <a:rPr lang="ru-RU" sz="2000" b="1" dirty="0"/>
              <a:t/>
            </a:r>
            <a:br>
              <a:rPr lang="ru-RU" sz="2000" b="1" dirty="0"/>
            </a:br>
            <a:r>
              <a:rPr lang="ru-RU" sz="2000" b="1" dirty="0"/>
              <a:t>Москва, Александровский сад</a:t>
            </a:r>
            <a:endParaRPr lang="ru-RU" sz="2000" dirty="0"/>
          </a:p>
          <a:p>
            <a:endParaRPr lang="ru-RU" sz="2000" dirty="0"/>
          </a:p>
        </p:txBody>
      </p:sp>
      <p:sp>
        <p:nvSpPr>
          <p:cNvPr id="6" name="TextBox 5"/>
          <p:cNvSpPr txBox="1"/>
          <p:nvPr/>
        </p:nvSpPr>
        <p:spPr>
          <a:xfrm>
            <a:off x="4572000" y="1944127"/>
            <a:ext cx="3816424" cy="3970318"/>
          </a:xfrm>
          <a:prstGeom prst="rect">
            <a:avLst/>
          </a:prstGeom>
          <a:noFill/>
        </p:spPr>
        <p:txBody>
          <a:bodyPr wrap="square" rtlCol="0">
            <a:spAutoFit/>
          </a:bodyPr>
          <a:lstStyle/>
          <a:p>
            <a:r>
              <a:rPr lang="ru-RU" dirty="0"/>
              <a:t>Изначально патриарх был захоронен в Чудовом монастыре. Впоследствии тело Владыки было решено перенести в Успенский собор – пантеон для высшего духовенства московского. При этом выяснилось, что мощи святителя остались нетленны, потому останки не стали спускать в землю и в 1913 году Русская Православная Церковь прославила Патриарха </a:t>
            </a:r>
            <a:r>
              <a:rPr lang="ru-RU" dirty="0" err="1"/>
              <a:t>Гермогена</a:t>
            </a:r>
            <a:r>
              <a:rPr lang="ru-RU" dirty="0"/>
              <a:t> в лике святых. Его память совершается 12 /25 мая и 17 февраля/1 марта.</a:t>
            </a:r>
          </a:p>
          <a:p>
            <a:endParaRPr lang="ru-RU" dirty="0"/>
          </a:p>
        </p:txBody>
      </p:sp>
    </p:spTree>
    <p:extLst>
      <p:ext uri="{BB962C8B-B14F-4D97-AF65-F5344CB8AC3E}">
        <p14:creationId xmlns:p14="http://schemas.microsoft.com/office/powerpoint/2010/main" val="1696757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5261"/>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4229" y="260648"/>
            <a:ext cx="8229600" cy="79208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Интернет ресурсы:</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755576" y="1628800"/>
            <a:ext cx="6552728" cy="369332"/>
          </a:xfrm>
          <a:prstGeom prst="rect">
            <a:avLst/>
          </a:prstGeom>
          <a:noFill/>
        </p:spPr>
        <p:txBody>
          <a:bodyPr wrap="square" rtlCol="0">
            <a:spAutoFit/>
          </a:bodyPr>
          <a:lstStyle/>
          <a:p>
            <a:endParaRPr lang="ru-RU" dirty="0"/>
          </a:p>
        </p:txBody>
      </p:sp>
      <p:sp>
        <p:nvSpPr>
          <p:cNvPr id="6" name="TextBox 5"/>
          <p:cNvSpPr txBox="1"/>
          <p:nvPr/>
        </p:nvSpPr>
        <p:spPr>
          <a:xfrm>
            <a:off x="899592" y="1813466"/>
            <a:ext cx="6984776" cy="4514056"/>
          </a:xfrm>
          <a:prstGeom prst="rect">
            <a:avLst/>
          </a:prstGeom>
          <a:noFill/>
        </p:spPr>
        <p:txBody>
          <a:bodyPr wrap="square" rtlCol="0">
            <a:spAutoFit/>
          </a:bodyPr>
          <a:lstStyle/>
          <a:p>
            <a:pPr>
              <a:lnSpc>
                <a:spcPct val="150000"/>
              </a:lnSpc>
            </a:pPr>
            <a:r>
              <a:rPr lang="ru-RU" u="sng" dirty="0">
                <a:hlinkClick r:id="rId3"/>
              </a:rPr>
              <a:t>https://clck.ru/8gQCZ</a:t>
            </a:r>
            <a:endParaRPr lang="ru-RU" dirty="0"/>
          </a:p>
          <a:p>
            <a:pPr>
              <a:lnSpc>
                <a:spcPct val="150000"/>
              </a:lnSpc>
            </a:pPr>
            <a:r>
              <a:rPr lang="ru-RU" u="sng" dirty="0">
                <a:hlinkClick r:id="rId4"/>
              </a:rPr>
              <a:t>https://pravoslavie.ru/</a:t>
            </a:r>
            <a:endParaRPr lang="ru-RU" dirty="0"/>
          </a:p>
          <a:p>
            <a:pPr>
              <a:lnSpc>
                <a:spcPct val="150000"/>
              </a:lnSpc>
            </a:pPr>
            <a:r>
              <a:rPr lang="ru-RU" u="sng" dirty="0">
                <a:hlinkClick r:id="rId5" tooltip="Краткая биография"/>
              </a:rPr>
              <a:t>chitatelskij-dnevnik.ru</a:t>
            </a:r>
            <a:endParaRPr lang="ru-RU" dirty="0"/>
          </a:p>
          <a:p>
            <a:pPr>
              <a:lnSpc>
                <a:spcPct val="150000"/>
              </a:lnSpc>
            </a:pPr>
            <a:r>
              <a:rPr lang="ru-RU" u="sng" dirty="0">
                <a:hlinkClick r:id="rId6"/>
              </a:rPr>
              <a:t>http://ruskline.ru</a:t>
            </a:r>
            <a:r>
              <a:rPr lang="ru-RU" u="sng" dirty="0" smtClean="0">
                <a:hlinkClick r:id="rId6"/>
              </a:rPr>
              <a:t>/</a:t>
            </a:r>
            <a:endParaRPr lang="ru-RU" u="sng" dirty="0" smtClean="0"/>
          </a:p>
          <a:p>
            <a:pPr>
              <a:spcAft>
                <a:spcPts val="1000"/>
              </a:spcAft>
            </a:pPr>
            <a:r>
              <a:rPr lang="ru-RU" u="sng" dirty="0">
                <a:solidFill>
                  <a:srgbClr val="FF0000"/>
                </a:solidFill>
                <a:ea typeface="Calibri"/>
                <a:cs typeface="Times New Roman"/>
                <a:hlinkClick r:id="rId7"/>
              </a:rPr>
              <a:t>http://www.verav.ru</a:t>
            </a:r>
            <a:r>
              <a:rPr lang="ru-RU" u="sng" dirty="0" smtClean="0">
                <a:solidFill>
                  <a:srgbClr val="FF0000"/>
                </a:solidFill>
                <a:ea typeface="Calibri"/>
                <a:cs typeface="Times New Roman"/>
                <a:hlinkClick r:id="rId7"/>
              </a:rPr>
              <a:t>/</a:t>
            </a:r>
            <a:endParaRPr lang="ru-RU" u="sng" dirty="0" smtClean="0">
              <a:hlinkClick r:id="rId8"/>
            </a:endParaRPr>
          </a:p>
          <a:p>
            <a:r>
              <a:rPr lang="ru-RU" u="sng" dirty="0" smtClean="0">
                <a:hlinkClick r:id="rId8"/>
              </a:rPr>
              <a:t>https</a:t>
            </a:r>
            <a:r>
              <a:rPr lang="ru-RU" u="sng" dirty="0">
                <a:hlinkClick r:id="rId8"/>
              </a:rPr>
              <a:t>://clck.ru/FFpmc</a:t>
            </a:r>
            <a:endParaRPr lang="ru-RU" dirty="0"/>
          </a:p>
          <a:p>
            <a:pPr>
              <a:lnSpc>
                <a:spcPct val="150000"/>
              </a:lnSpc>
            </a:pPr>
            <a:r>
              <a:rPr lang="ru-RU" u="sng" dirty="0">
                <a:hlinkClick r:id="rId9"/>
              </a:rPr>
              <a:t>https://clck.ru/FFpn6</a:t>
            </a:r>
            <a:endParaRPr lang="ru-RU" dirty="0"/>
          </a:p>
          <a:p>
            <a:pPr>
              <a:lnSpc>
                <a:spcPct val="150000"/>
              </a:lnSpc>
            </a:pPr>
            <a:r>
              <a:rPr lang="ru-RU" u="sng" dirty="0">
                <a:hlinkClick r:id="rId10"/>
              </a:rPr>
              <a:t>https://clck.ru/FFpnQ</a:t>
            </a:r>
            <a:endParaRPr lang="ru-RU" dirty="0"/>
          </a:p>
          <a:p>
            <a:pPr>
              <a:lnSpc>
                <a:spcPct val="150000"/>
              </a:lnSpc>
            </a:pPr>
            <a:r>
              <a:rPr lang="ru-RU" u="sng" dirty="0">
                <a:hlinkClick r:id="rId11"/>
              </a:rPr>
              <a:t>https://clck.ru/FFpo3</a:t>
            </a:r>
            <a:endParaRPr lang="ru-RU" dirty="0"/>
          </a:p>
          <a:p>
            <a:pPr>
              <a:lnSpc>
                <a:spcPct val="150000"/>
              </a:lnSpc>
            </a:pPr>
            <a:r>
              <a:rPr lang="ru-RU" u="sng" dirty="0">
                <a:hlinkClick r:id="rId12"/>
              </a:rPr>
              <a:t>https://clck.ru/FFpoo</a:t>
            </a:r>
            <a:endParaRPr lang="ru-RU" dirty="0"/>
          </a:p>
          <a:p>
            <a:pPr>
              <a:lnSpc>
                <a:spcPct val="150000"/>
              </a:lnSpc>
            </a:pPr>
            <a:r>
              <a:rPr lang="ru-RU" u="sng" dirty="0">
                <a:hlinkClick r:id="rId13"/>
              </a:rPr>
              <a:t>https://clck.ru/FFppM</a:t>
            </a:r>
            <a:endParaRPr lang="ru-RU" dirty="0"/>
          </a:p>
        </p:txBody>
      </p:sp>
    </p:spTree>
    <p:extLst>
      <p:ext uri="{BB962C8B-B14F-4D97-AF65-F5344CB8AC3E}">
        <p14:creationId xmlns:p14="http://schemas.microsoft.com/office/powerpoint/2010/main" val="389582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9183" y="260648"/>
            <a:ext cx="7344817"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Государственный праздник</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«День народного единства»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5" name="Picture 3" descr="C:\Users\Рабочий\Desktop\дне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68488" cy="2068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3662549866"/>
              </p:ext>
            </p:extLst>
          </p:nvPr>
        </p:nvGraphicFramePr>
        <p:xfrm>
          <a:off x="1352788" y="1804250"/>
          <a:ext cx="7341126" cy="4804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6" name="Picture 4">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1904926"/>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800" y="3607521"/>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hlinkClick r:id="rId12"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3614448"/>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Рабочий\Desktop\им.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04249" y="1693121"/>
            <a:ext cx="2515918" cy="15724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080" name="Picture 8" descr="C:\Users\Рабочий\Desktop\лн.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959" y="2348880"/>
            <a:ext cx="2444527" cy="1429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548" y="5150842"/>
            <a:ext cx="2195513" cy="1238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8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4368" y="6011267"/>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530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44229" y="116632"/>
            <a:ext cx="8229600" cy="63408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История праздника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Объект 4"/>
          <p:cNvSpPr>
            <a:spLocks noGrp="1"/>
          </p:cNvSpPr>
          <p:nvPr>
            <p:ph idx="1"/>
          </p:nvPr>
        </p:nvSpPr>
        <p:spPr>
          <a:xfrm>
            <a:off x="166541" y="781185"/>
            <a:ext cx="8784976" cy="5760640"/>
          </a:xfrm>
        </p:spPr>
        <p:txBody>
          <a:bodyPr>
            <a:normAutofit lnSpcReduction="10000"/>
          </a:bodyPr>
          <a:lstStyle/>
          <a:p>
            <a:pPr algn="just"/>
            <a:r>
              <a:rPr lang="ru-RU" sz="1800" b="1" dirty="0" smtClean="0"/>
              <a:t>Все началось со смутных лет начала XVII века. После смерти царя Ивана Грозного на русский престол взошел его сын Фёдор I Иоаннович. Однако потомков он не оставил, и династия Рюриковичей пресеклась. С этого момента в России начинается период, вошедший в историю как Смутное время: то тут, то там стали появляться "лжедмитрии", претендующие на престол. </a:t>
            </a:r>
          </a:p>
          <a:p>
            <a:pPr algn="just"/>
            <a:r>
              <a:rPr lang="ru-RU" sz="1800" b="1" dirty="0" smtClean="0"/>
              <a:t>На русский престол претендовали: Борис Годунов, Лжедмитрий I, Василий Шуйский, группа бояр во главе с Мстиславским, польский королевич Владислав, Лжедмитрий II, а за ним и Лжедмитрий III.</a:t>
            </a:r>
            <a:r>
              <a:rPr lang="ru-RU" sz="1800" dirty="0" smtClean="0">
                <a:solidFill>
                  <a:prstClr val="black"/>
                </a:solidFill>
                <a:latin typeface="Times New Roman"/>
                <a:ea typeface="Times New Roman"/>
              </a:rPr>
              <a:t> </a:t>
            </a:r>
            <a:r>
              <a:rPr lang="ru-RU" sz="1900" b="1" dirty="0">
                <a:solidFill>
                  <a:prstClr val="black"/>
                </a:solidFill>
                <a:latin typeface="+mj-lt"/>
                <a:ea typeface="Times New Roman"/>
              </a:rPr>
              <a:t>Войска польского и шведского королей вторглись в русские земли и вошли в Москву. Они чинили полный </a:t>
            </a:r>
            <a:r>
              <a:rPr lang="ru-RU" sz="1900" b="1" dirty="0" smtClean="0">
                <a:solidFill>
                  <a:prstClr val="black"/>
                </a:solidFill>
                <a:latin typeface="+mj-lt"/>
                <a:ea typeface="Times New Roman"/>
              </a:rPr>
              <a:t>произвол, </a:t>
            </a:r>
            <a:r>
              <a:rPr lang="ru-RU" sz="1900" b="1" dirty="0">
                <a:solidFill>
                  <a:prstClr val="black"/>
                </a:solidFill>
                <a:latin typeface="+mj-lt"/>
                <a:ea typeface="Times New Roman"/>
              </a:rPr>
              <a:t>грабя и разоряя дома, убивая ни в чем не повинных людей. </a:t>
            </a:r>
            <a:endParaRPr lang="ru-RU" sz="1800" b="1" dirty="0" smtClean="0"/>
          </a:p>
          <a:p>
            <a:pPr algn="just"/>
            <a:r>
              <a:rPr lang="ru-RU" sz="1800" b="1" dirty="0" smtClean="0"/>
              <a:t>Страна и народ были измучены до крайности. </a:t>
            </a:r>
            <a:r>
              <a:rPr lang="ru-RU" sz="1800" b="1" dirty="0"/>
              <a:t>П</a:t>
            </a:r>
            <a:r>
              <a:rPr lang="ru-RU" sz="1800" b="1" dirty="0" smtClean="0"/>
              <a:t>атриарх Гермоген призвал народ встать на защиту веры и Отечества и изгнать оккупантов. В стране возникло ополчение под предводительством нижегородского земского старосты Кузьмы Минина и князя Дмитрия Пожарского. Им удалось собрать войско, в состав которого входили представители всех сословий и народностей, проживавших на территории России (то самое народное единство, которое мы отмечаем 4 ноября). </a:t>
            </a:r>
          </a:p>
          <a:p>
            <a:pPr algn="just"/>
            <a:r>
              <a:rPr lang="ru-RU" sz="1800" b="1" dirty="0" smtClean="0"/>
              <a:t>С чудотворной иконой Казанской Божией Матери ополченцы 22 октября 1612 года взяли штурмом Китай-город и изгнали поляков из Москвы. После этого Земский собор избрал на царство Михаила Федоровича Романова, положившего начало трехсотлетнему правлению династии Романовых в России. </a:t>
            </a:r>
          </a:p>
          <a:p>
            <a:endParaRPr lang="ru-RU" sz="1800" dirty="0"/>
          </a:p>
        </p:txBody>
      </p:sp>
      <p:pic>
        <p:nvPicPr>
          <p:cNvPr id="4098" name="Picture 2" descr="C:\Users\Рабочий\Desktop\к5.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012068"/>
            <a:ext cx="893190" cy="75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Рабочий\Desktop\102026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4939" y="0"/>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296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594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977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44229" y="116632"/>
            <a:ext cx="8229600" cy="99412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Возрождение праздника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idx="1"/>
          </p:nvPr>
        </p:nvSpPr>
        <p:spPr>
          <a:xfrm>
            <a:off x="473347" y="1166018"/>
            <a:ext cx="8229600" cy="4525963"/>
          </a:xfrm>
        </p:spPr>
        <p:txBody>
          <a:bodyPr>
            <a:normAutofit/>
          </a:bodyPr>
          <a:lstStyle/>
          <a:p>
            <a:pPr algn="just"/>
            <a:r>
              <a:rPr lang="ru-RU" sz="1800" b="1" dirty="0" smtClean="0">
                <a:effectLst>
                  <a:outerShdw blurRad="38100" dist="38100" dir="2700000" algn="tl">
                    <a:srgbClr val="000000">
                      <a:alpha val="43137"/>
                    </a:srgbClr>
                  </a:outerShdw>
                </a:effectLst>
              </a:rPr>
              <a:t>4 ноября в России отмечается День народного единства. Праздник был учрежден Федеральным Законом "О внесении в статью 1 Федерального закона "О днях воинской славы (победных днях) России", подписанным в декабре 2004 года президентом России Владимиром Путиным. </a:t>
            </a:r>
          </a:p>
          <a:p>
            <a:pPr algn="just"/>
            <a:r>
              <a:rPr lang="ru-RU" sz="1800" b="1" dirty="0" smtClean="0">
                <a:effectLst>
                  <a:outerShdw blurRad="38100" dist="38100" dir="2700000" algn="tl">
                    <a:srgbClr val="000000">
                      <a:alpha val="43137"/>
                    </a:srgbClr>
                  </a:outerShdw>
                </a:effectLst>
              </a:rPr>
              <a:t>Впервые в России этот новый всенародный праздник отмечался 4 ноября 2005 года.</a:t>
            </a:r>
          </a:p>
          <a:p>
            <a:pPr algn="just"/>
            <a:r>
              <a:rPr lang="ru-RU" sz="1800" b="1" dirty="0">
                <a:effectLst>
                  <a:outerShdw blurRad="38100" dist="38100" dir="2700000" algn="tl">
                    <a:srgbClr val="000000">
                      <a:alpha val="43137"/>
                    </a:srgbClr>
                  </a:outerShdw>
                </a:effectLst>
              </a:rPr>
              <a:t>В</a:t>
            </a:r>
            <a:r>
              <a:rPr lang="ru-RU" sz="1800" b="1" dirty="0" smtClean="0">
                <a:effectLst>
                  <a:outerShdw blurRad="38100" dist="38100" dir="2700000" algn="tl">
                    <a:srgbClr val="000000">
                      <a:alpha val="43137"/>
                    </a:srgbClr>
                  </a:outerShdw>
                </a:effectLst>
              </a:rPr>
              <a:t>о многих городах России в этот день проводятся праздничные концерты, представления, благотворительные акции, спортивные мероприятия, шествия и митинги, организованные различными политическими партиями и общественными движениями. </a:t>
            </a:r>
            <a:endParaRPr lang="ru-RU" sz="1800" b="1" dirty="0">
              <a:effectLst>
                <a:outerShdw blurRad="38100" dist="38100" dir="2700000" algn="tl">
                  <a:srgbClr val="000000">
                    <a:alpha val="43137"/>
                  </a:srgbClr>
                </a:outerShdw>
              </a:effectLst>
            </a:endParaRPr>
          </a:p>
        </p:txBody>
      </p: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949280"/>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C:\Users\Рабочий\Desktop\Snimok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437112"/>
            <a:ext cx="2406875" cy="16131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3" descr="C:\Users\Рабочий\Desktop\prazdnik-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2804" y="4409016"/>
            <a:ext cx="2712450" cy="1641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C:\Users\Рабочий\Desktop\inx960x6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1466" y="3971227"/>
            <a:ext cx="2474763" cy="1649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Рабочий\Desktop\1020260.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7653" y="43372"/>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27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44229" y="116632"/>
            <a:ext cx="8229600" cy="99412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Название праздника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idx="1"/>
          </p:nvPr>
        </p:nvSpPr>
        <p:spPr>
          <a:xfrm>
            <a:off x="262021" y="1124744"/>
            <a:ext cx="8376243" cy="3229819"/>
          </a:xfrm>
        </p:spPr>
        <p:txBody>
          <a:bodyPr>
            <a:normAutofit fontScale="92500" lnSpcReduction="10000"/>
          </a:bodyPr>
          <a:lstStyle/>
          <a:p>
            <a:pPr algn="just"/>
            <a:r>
              <a:rPr lang="ru-RU" sz="2000" b="1" dirty="0" smtClean="0">
                <a:effectLst>
                  <a:outerShdw blurRad="38100" dist="38100" dir="2700000" algn="tl">
                    <a:srgbClr val="000000">
                      <a:alpha val="43137"/>
                    </a:srgbClr>
                  </a:outerShdw>
                </a:effectLst>
              </a:rPr>
              <a:t>Название праздника связано с подвигом, совершенным народным ополчением. Люди продемонстрировали невероятную смелость и отвагу, показали, на что способна сплоченность и единство народа в борьбе за поставленную цель.</a:t>
            </a:r>
          </a:p>
          <a:p>
            <a:pPr algn="just"/>
            <a:r>
              <a:rPr lang="ru-RU" sz="2000" b="1" dirty="0" smtClean="0">
                <a:effectLst>
                  <a:outerShdw blurRad="38100" dist="38100" dir="2700000" algn="tl">
                    <a:srgbClr val="000000">
                      <a:alpha val="43137"/>
                    </a:srgbClr>
                  </a:outerShdw>
                </a:effectLst>
              </a:rPr>
              <a:t>Сегодня День народного единства – не только дань историческим традициям славного прошлого, но и праздник, который призван объединить всех людей многонациональной России, задуматься о своей ответственности за судьбы страны, популяризировать культурное наследие, стимулировать интерес к своим корням. Только у такой страны есть будущее, народ которой помнит и уважает свое историческое прошлое. </a:t>
            </a:r>
            <a:endParaRPr lang="ru-RU" sz="2000" b="1" dirty="0">
              <a:effectLst>
                <a:outerShdw blurRad="38100" dist="38100" dir="2700000" algn="tl">
                  <a:srgbClr val="000000">
                    <a:alpha val="43137"/>
                  </a:srgbClr>
                </a:outerShdw>
              </a:effectLst>
            </a:endParaRPr>
          </a:p>
        </p:txBody>
      </p:sp>
      <p:pic>
        <p:nvPicPr>
          <p:cNvPr id="614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877272"/>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Рабочий\Desktop\лне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34" y="4293096"/>
            <a:ext cx="6879112" cy="2160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Рабочий\Desktop\102026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0633" y="116632"/>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6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44229" y="116632"/>
            <a:ext cx="8229600" cy="100811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Дмитрий Михайлович Пожарский</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idx="1"/>
          </p:nvPr>
        </p:nvSpPr>
        <p:spPr>
          <a:xfrm>
            <a:off x="444229" y="1052736"/>
            <a:ext cx="8229600" cy="4741987"/>
          </a:xfrm>
        </p:spPr>
        <p:txBody>
          <a:bodyPr>
            <a:normAutofit/>
          </a:bodyPr>
          <a:lstStyle/>
          <a:p>
            <a:pPr marL="0" indent="0" algn="just">
              <a:buNone/>
            </a:pPr>
            <a:r>
              <a:rPr lang="ru-RU" sz="1800" b="1" dirty="0" smtClean="0">
                <a:effectLst>
                  <a:outerShdw blurRad="38100" dist="38100" dir="2700000" algn="tl">
                    <a:srgbClr val="000000">
                      <a:alpha val="43137"/>
                    </a:srgbClr>
                  </a:outerShdw>
                </a:effectLst>
              </a:rPr>
              <a:t>Имя </a:t>
            </a:r>
            <a:r>
              <a:rPr lang="ru-RU" sz="1800" b="1" dirty="0">
                <a:effectLst>
                  <a:outerShdw blurRad="38100" dist="38100" dir="2700000" algn="tl">
                    <a:srgbClr val="000000">
                      <a:alpha val="43137"/>
                    </a:srgbClr>
                  </a:outerShdw>
                </a:effectLst>
              </a:rPr>
              <a:t>русского князя – Дмитрия Михайловича Пожарского, навсегда войдет в историю нашей Родины как имя человека, любившего великой любовью свою Отчизну и сделавшего все от себя возможное, чтобы не допустить ее порабощения иноземными захватчиками</a:t>
            </a:r>
            <a:r>
              <a:rPr lang="ru-RU" sz="1800" b="1" dirty="0" smtClean="0">
                <a:effectLst>
                  <a:outerShdw blurRad="38100" dist="38100" dir="2700000" algn="tl">
                    <a:srgbClr val="000000">
                      <a:alpha val="43137"/>
                    </a:srgbClr>
                  </a:outerShdw>
                </a:effectLst>
              </a:rPr>
              <a:t>.</a:t>
            </a:r>
            <a:endParaRPr lang="ru-RU" sz="1800" b="1" dirty="0">
              <a:effectLst>
                <a:outerShdw blurRad="38100" dist="38100" dir="2700000" algn="tl">
                  <a:srgbClr val="000000">
                    <a:alpha val="43137"/>
                  </a:srgbClr>
                </a:outerShdw>
              </a:effectLst>
            </a:endParaRPr>
          </a:p>
        </p:txBody>
      </p:sp>
      <p:pic>
        <p:nvPicPr>
          <p:cNvPr id="7170" name="Picture 2" descr="C:\Users\Рабочий\Desktop\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21" y="2492896"/>
            <a:ext cx="6648815" cy="406789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6021288"/>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Вертикальный свиток 5"/>
          <p:cNvSpPr/>
          <p:nvPr/>
        </p:nvSpPr>
        <p:spPr>
          <a:xfrm>
            <a:off x="7957707" y="2492896"/>
            <a:ext cx="1033272"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a:t>
            </a:r>
          </a:p>
          <a:p>
            <a:pPr algn="ct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Вертикальный свиток 7"/>
          <p:cNvSpPr/>
          <p:nvPr/>
        </p:nvSpPr>
        <p:spPr>
          <a:xfrm>
            <a:off x="22916" y="2492895"/>
            <a:ext cx="1033272" cy="406789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Б</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Ф</a:t>
            </a:r>
          </a:p>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a:t>
            </a:r>
          </a:p>
          <a:p>
            <a:pPr algn="ct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Я</a:t>
            </a:r>
          </a:p>
        </p:txBody>
      </p:sp>
      <p:pic>
        <p:nvPicPr>
          <p:cNvPr id="7172" name="Picture 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3613" y="2472113"/>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hlinkClick r:id="rId8"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34" y="2492895"/>
            <a:ext cx="56038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Рабочий\Desktop\1020260.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0367" y="1809"/>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0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r>
              <a:rPr lang="ru-RU" dirty="0">
                <a:latin typeface="Cambria" pitchFamily="18" charset="0"/>
              </a:rPr>
              <a:t>Первое народное ополчение       </a:t>
            </a:r>
            <a:r>
              <a:rPr lang="ru-RU" sz="3600" dirty="0">
                <a:latin typeface="Cambria" pitchFamily="18" charset="0"/>
              </a:rPr>
              <a:t>(1611 г.)</a:t>
            </a:r>
            <a:endParaRPr lang="ru-RU" dirty="0">
              <a:latin typeface="Cambria" pitchFamily="18" charset="0"/>
            </a:endParaRPr>
          </a:p>
        </p:txBody>
      </p:sp>
      <p:graphicFrame>
        <p:nvGraphicFramePr>
          <p:cNvPr id="4" name="Содержимое 3"/>
          <p:cNvGraphicFramePr>
            <a:graphicFrameLocks noGrp="1"/>
          </p:cNvGraphicFramePr>
          <p:nvPr>
            <p:ph idx="1"/>
          </p:nvPr>
        </p:nvGraphicFramePr>
        <p:xfrm>
          <a:off x="214282" y="1500174"/>
          <a:ext cx="8786874" cy="4754880"/>
        </p:xfrm>
        <a:graphic>
          <a:graphicData uri="http://schemas.openxmlformats.org/drawingml/2006/table">
            <a:tbl>
              <a:tblPr firstRow="1" bandRow="1">
                <a:tableStyleId>{9D7B26C5-4107-4FEC-AEDC-1716B250A1EF}</a:tableStyleId>
              </a:tblPr>
              <a:tblGrid>
                <a:gridCol w="2928958">
                  <a:extLst>
                    <a:ext uri="{9D8B030D-6E8A-4147-A177-3AD203B41FA5}">
                      <a16:colId xmlns:a16="http://schemas.microsoft.com/office/drawing/2014/main" xmlns="" val="20000"/>
                    </a:ext>
                  </a:extLst>
                </a:gridCol>
                <a:gridCol w="5857916">
                  <a:extLst>
                    <a:ext uri="{9D8B030D-6E8A-4147-A177-3AD203B41FA5}">
                      <a16:colId xmlns:a16="http://schemas.microsoft.com/office/drawing/2014/main" xmlns="" val="20001"/>
                    </a:ext>
                  </a:extLst>
                </a:gridCol>
              </a:tblGrid>
              <a:tr h="746776">
                <a:tc>
                  <a:txBody>
                    <a:bodyPr/>
                    <a:lstStyle/>
                    <a:p>
                      <a:r>
                        <a:rPr lang="ru-RU" sz="2400" b="1" kern="1200" dirty="0"/>
                        <a:t>Причины создания </a:t>
                      </a:r>
                      <a:r>
                        <a:rPr lang="ru-RU" sz="2400" b="1" dirty="0"/>
                        <a:t/>
                      </a:r>
                      <a:br>
                        <a:rPr lang="ru-RU" sz="2400" b="1" dirty="0"/>
                      </a:br>
                      <a:r>
                        <a:rPr lang="ru-RU" sz="2400" b="1" kern="1200" dirty="0"/>
                        <a:t> </a:t>
                      </a:r>
                      <a:endParaRPr lang="ru-RU" sz="2400" b="1" dirty="0">
                        <a:solidFill>
                          <a:schemeClr val="tx1">
                            <a:lumMod val="95000"/>
                            <a:lumOff val="5000"/>
                          </a:schemeClr>
                        </a:solidFill>
                        <a:latin typeface="+mn-lt"/>
                      </a:endParaRPr>
                    </a:p>
                  </a:txBody>
                  <a:tcPr/>
                </a:tc>
                <a:tc>
                  <a:txBody>
                    <a:bodyPr/>
                    <a:lstStyle/>
                    <a:p>
                      <a:r>
                        <a:rPr lang="ru-RU" sz="2400" b="0" kern="1200" dirty="0"/>
                        <a:t>Противостояние интервенции Польши и Литвы.</a:t>
                      </a:r>
                      <a:endParaRPr lang="ru-RU" sz="2400" b="0" dirty="0">
                        <a:solidFill>
                          <a:schemeClr val="tx1">
                            <a:lumMod val="95000"/>
                            <a:lumOff val="5000"/>
                          </a:schemeClr>
                        </a:solidFill>
                        <a:latin typeface="+mn-lt"/>
                      </a:endParaRPr>
                    </a:p>
                  </a:txBody>
                  <a:tcPr/>
                </a:tc>
                <a:extLst>
                  <a:ext uri="{0D108BD9-81ED-4DB2-BD59-A6C34878D82A}">
                    <a16:rowId xmlns:a16="http://schemas.microsoft.com/office/drawing/2014/main" xmlns="" val="10000"/>
                  </a:ext>
                </a:extLst>
              </a:tr>
              <a:tr h="370840">
                <a:tc>
                  <a:txBody>
                    <a:bodyPr/>
                    <a:lstStyle/>
                    <a:p>
                      <a:r>
                        <a:rPr lang="ru-RU" sz="2400" b="1" kern="1200" dirty="0"/>
                        <a:t>Центр движения</a:t>
                      </a:r>
                      <a:endParaRPr lang="ru-RU" sz="2400" b="1" dirty="0">
                        <a:solidFill>
                          <a:schemeClr val="tx1">
                            <a:lumMod val="95000"/>
                            <a:lumOff val="5000"/>
                          </a:schemeClr>
                        </a:solidFill>
                        <a:latin typeface="+mn-lt"/>
                      </a:endParaRPr>
                    </a:p>
                  </a:txBody>
                  <a:tcPr/>
                </a:tc>
                <a:tc>
                  <a:txBody>
                    <a:bodyPr/>
                    <a:lstStyle/>
                    <a:p>
                      <a:r>
                        <a:rPr lang="ru-RU" sz="2400" dirty="0"/>
                        <a:t>Рязань</a:t>
                      </a:r>
                      <a:endParaRPr lang="ru-RU" sz="2400" dirty="0">
                        <a:solidFill>
                          <a:schemeClr val="tx1">
                            <a:lumMod val="95000"/>
                            <a:lumOff val="5000"/>
                          </a:schemeClr>
                        </a:solidFill>
                        <a:latin typeface="+mn-lt"/>
                      </a:endParaRPr>
                    </a:p>
                  </a:txBody>
                  <a:tcPr/>
                </a:tc>
                <a:extLst>
                  <a:ext uri="{0D108BD9-81ED-4DB2-BD59-A6C34878D82A}">
                    <a16:rowId xmlns:a16="http://schemas.microsoft.com/office/drawing/2014/main" xmlns="" val="10001"/>
                  </a:ext>
                </a:extLst>
              </a:tr>
              <a:tr h="370840">
                <a:tc>
                  <a:txBody>
                    <a:bodyPr/>
                    <a:lstStyle/>
                    <a:p>
                      <a:r>
                        <a:rPr lang="ru-RU" sz="2400" b="1" kern="1200" dirty="0"/>
                        <a:t>Руководители</a:t>
                      </a:r>
                      <a:endParaRPr lang="ru-RU" sz="2400" b="1" dirty="0">
                        <a:solidFill>
                          <a:schemeClr val="tx1">
                            <a:lumMod val="95000"/>
                            <a:lumOff val="5000"/>
                          </a:schemeClr>
                        </a:solidFill>
                        <a:latin typeface="+mn-lt"/>
                      </a:endParaRPr>
                    </a:p>
                  </a:txBody>
                  <a:tcPr/>
                </a:tc>
                <a:tc>
                  <a:txBody>
                    <a:bodyPr/>
                    <a:lstStyle/>
                    <a:p>
                      <a:r>
                        <a:rPr lang="ru-RU" sz="2400" kern="1200" dirty="0" err="1"/>
                        <a:t>Прокопий</a:t>
                      </a:r>
                      <a:r>
                        <a:rPr lang="ru-RU" sz="2400" kern="1200" dirty="0"/>
                        <a:t> Ляпунов, Иван </a:t>
                      </a:r>
                      <a:r>
                        <a:rPr lang="ru-RU" sz="2400" kern="1200" dirty="0" err="1"/>
                        <a:t>Заруцкий</a:t>
                      </a:r>
                      <a:r>
                        <a:rPr lang="ru-RU" sz="2400" kern="1200" dirty="0"/>
                        <a:t> и князь Дмитрий Трубецкий</a:t>
                      </a:r>
                      <a:endParaRPr lang="ru-RU" sz="2400" dirty="0">
                        <a:solidFill>
                          <a:schemeClr val="tx1">
                            <a:lumMod val="95000"/>
                            <a:lumOff val="5000"/>
                          </a:schemeClr>
                        </a:solidFill>
                        <a:latin typeface="+mn-lt"/>
                      </a:endParaRPr>
                    </a:p>
                  </a:txBody>
                  <a:tcPr/>
                </a:tc>
                <a:extLst>
                  <a:ext uri="{0D108BD9-81ED-4DB2-BD59-A6C34878D82A}">
                    <a16:rowId xmlns:a16="http://schemas.microsoft.com/office/drawing/2014/main" xmlns="" val="10002"/>
                  </a:ext>
                </a:extLst>
              </a:tr>
              <a:tr h="370840">
                <a:tc>
                  <a:txBody>
                    <a:bodyPr/>
                    <a:lstStyle/>
                    <a:p>
                      <a:r>
                        <a:rPr lang="ru-RU" sz="2400" b="1" kern="1200" dirty="0"/>
                        <a:t>Итоги деятельности</a:t>
                      </a:r>
                      <a:endParaRPr lang="ru-RU" sz="2400" b="1" dirty="0">
                        <a:solidFill>
                          <a:schemeClr val="tx1">
                            <a:lumMod val="95000"/>
                            <a:lumOff val="5000"/>
                          </a:schemeClr>
                        </a:solidFill>
                        <a:latin typeface="+mn-lt"/>
                      </a:endParaRPr>
                    </a:p>
                  </a:txBody>
                  <a:tcPr/>
                </a:tc>
                <a:tc>
                  <a:txBody>
                    <a:bodyPr/>
                    <a:lstStyle/>
                    <a:p>
                      <a:r>
                        <a:rPr lang="ru-RU" sz="2400" kern="1200" dirty="0"/>
                        <a:t>Восстановление структур власти. Между казаками и дворянами произошел разлад: первые стремились к сохранению своей вольности, вторые — к укреплению крепостнических порядков и государственной дисциплины. В итоге большинство дворян покинуло лагерь.</a:t>
                      </a:r>
                      <a:endParaRPr lang="ru-RU" sz="2400" dirty="0">
                        <a:solidFill>
                          <a:schemeClr val="tx1">
                            <a:lumMod val="95000"/>
                            <a:lumOff val="5000"/>
                          </a:schemeClr>
                        </a:solidFill>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2291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бочий\Desktop\небо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42" y="0"/>
            <a:ext cx="9169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274638"/>
            <a:ext cx="8229600" cy="77809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Подвиг Д.М. Пожарского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idx="1"/>
          </p:nvPr>
        </p:nvSpPr>
        <p:spPr>
          <a:xfrm>
            <a:off x="323528" y="1166018"/>
            <a:ext cx="8568952" cy="5431334"/>
          </a:xfrm>
        </p:spPr>
        <p:txBody>
          <a:bodyPr>
            <a:normAutofit fontScale="47500" lnSpcReduction="20000"/>
          </a:bodyPr>
          <a:lstStyle/>
          <a:p>
            <a:pPr marL="0" indent="0" algn="just">
              <a:buNone/>
            </a:pPr>
            <a:r>
              <a:rPr lang="ru-RU" sz="4200" b="1" dirty="0" smtClean="0">
                <a:effectLst>
                  <a:outerShdw blurRad="38100" dist="38100" dir="2700000" algn="tl">
                    <a:srgbClr val="000000">
                      <a:alpha val="43137"/>
                    </a:srgbClr>
                  </a:outerShdw>
                </a:effectLst>
              </a:rPr>
              <a:t>	Устав </a:t>
            </a:r>
            <a:r>
              <a:rPr lang="ru-RU" sz="4200" b="1" dirty="0">
                <a:effectLst>
                  <a:outerShdw blurRad="38100" dist="38100" dir="2700000" algn="tl">
                    <a:srgbClr val="000000">
                      <a:alpha val="43137"/>
                    </a:srgbClr>
                  </a:outerShdw>
                </a:effectLst>
              </a:rPr>
              <a:t>от бесконечной Смуты, Россия мечтала о твёрдой власти, но в это время в государстве некому было навести порядок. Пришла идея народного ополчения. Возглавить войско попросили Дмитрия Пожарского. Даже не смотря на то, что Пожарский был сильно ранен, он согласился быть предводителем. </a:t>
            </a:r>
            <a:endParaRPr lang="ru-RU" sz="4200" b="1" dirty="0" smtClean="0">
              <a:effectLst>
                <a:outerShdw blurRad="38100" dist="38100" dir="2700000" algn="tl">
                  <a:srgbClr val="000000">
                    <a:alpha val="43137"/>
                  </a:srgbClr>
                </a:outerShdw>
              </a:effectLst>
            </a:endParaRPr>
          </a:p>
          <a:p>
            <a:pPr marL="0" indent="0" algn="just">
              <a:buNone/>
            </a:pPr>
            <a:r>
              <a:rPr lang="ru-RU" sz="4200" b="1" dirty="0">
                <a:effectLst>
                  <a:outerShdw blurRad="38100" dist="38100" dir="2700000" algn="tl">
                    <a:srgbClr val="000000">
                      <a:alpha val="43137"/>
                    </a:srgbClr>
                  </a:outerShdw>
                </a:effectLst>
              </a:rPr>
              <a:t>	</a:t>
            </a:r>
            <a:r>
              <a:rPr lang="ru-RU" sz="4200" b="1" dirty="0" smtClean="0">
                <a:effectLst>
                  <a:outerShdw blurRad="38100" dist="38100" dir="2700000" algn="tl">
                    <a:srgbClr val="000000">
                      <a:alpha val="43137"/>
                    </a:srgbClr>
                  </a:outerShdw>
                </a:effectLst>
              </a:rPr>
              <a:t>Нижегородское </a:t>
            </a:r>
            <a:r>
              <a:rPr lang="ru-RU" sz="4200" b="1" dirty="0">
                <a:effectLst>
                  <a:outerShdw blurRad="38100" dist="38100" dir="2700000" algn="tl">
                    <a:srgbClr val="000000">
                      <a:alpha val="43137"/>
                    </a:srgbClr>
                  </a:outerShdw>
                </a:effectLst>
              </a:rPr>
              <a:t>ополчение двинулось освобождать Москву. По дороге к ополчению присоединились местные крестьяне, и война стала народной! Со своими войсками князь вошёл в город и окружил Кремль. Под осадой поляки были лишены провизии и испытывали сильный голод. Но на предложение Пожарского сдаться ответили отказом. Пятнадцатитысячное войско пришло из Польши на помощь противнику. 24 августа 1612года поляки начали штурмовать крепость Дмитрия, ему пришлось сражаться в неравном </a:t>
            </a:r>
            <a:r>
              <a:rPr lang="ru-RU" sz="4200" b="1" dirty="0" smtClean="0">
                <a:effectLst>
                  <a:outerShdw blurRad="38100" dist="38100" dir="2700000" algn="tl">
                    <a:srgbClr val="000000">
                      <a:alpha val="43137"/>
                    </a:srgbClr>
                  </a:outerShdw>
                </a:effectLst>
              </a:rPr>
              <a:t>бою. </a:t>
            </a:r>
            <a:r>
              <a:rPr lang="ru-RU" sz="4200" b="1" dirty="0">
                <a:effectLst>
                  <a:outerShdw blurRad="38100" dist="38100" dir="2700000" algn="tl">
                    <a:srgbClr val="000000">
                      <a:alpha val="43137"/>
                    </a:srgbClr>
                  </a:outerShdw>
                </a:effectLst>
              </a:rPr>
              <a:t>Пожарский сберёг большую  часть пехоты   и отступил. Когда на горизонте появился Минин с подкреплением, началась контратака. Часть войск противника отступила, а другая была зажата в Москве. Через два месяца поляки сдались русским. С освобождением Москвы, наконец, закончилось Смутное время, русские княжества вновь объединились. Началось правление Романовых! </a:t>
            </a:r>
            <a:endParaRPr lang="ru-RU" sz="4200" b="1" dirty="0" smtClean="0">
              <a:effectLst>
                <a:outerShdw blurRad="38100" dist="38100" dir="2700000" algn="tl">
                  <a:srgbClr val="000000">
                    <a:alpha val="43137"/>
                  </a:srgbClr>
                </a:outerShdw>
              </a:effectLst>
            </a:endParaRPr>
          </a:p>
          <a:p>
            <a:pPr marL="0" indent="0" algn="just">
              <a:buNone/>
            </a:pPr>
            <a:r>
              <a:rPr lang="ru-RU" sz="4200" b="1" dirty="0">
                <a:effectLst>
                  <a:outerShdw blurRad="38100" dist="38100" dir="2700000" algn="tl">
                    <a:srgbClr val="000000">
                      <a:alpha val="43137"/>
                    </a:srgbClr>
                  </a:outerShdw>
                </a:effectLst>
              </a:rPr>
              <a:t>	</a:t>
            </a:r>
            <a:r>
              <a:rPr lang="ru-RU" sz="4200" b="1" dirty="0" smtClean="0">
                <a:effectLst>
                  <a:outerShdw blurRad="38100" dist="38100" dir="2700000" algn="tl">
                    <a:srgbClr val="000000">
                      <a:alpha val="43137"/>
                    </a:srgbClr>
                  </a:outerShdw>
                </a:effectLst>
              </a:rPr>
              <a:t>Дмитрий </a:t>
            </a:r>
            <a:r>
              <a:rPr lang="ru-RU" sz="4200" b="1" dirty="0">
                <a:effectLst>
                  <a:outerShdw blurRad="38100" dist="38100" dir="2700000" algn="tl">
                    <a:srgbClr val="000000">
                      <a:alpha val="43137"/>
                    </a:srgbClr>
                  </a:outerShdw>
                </a:effectLst>
              </a:rPr>
              <a:t>Пожарский поистине народный герой и освободитель России от польского гнёта!</a:t>
            </a:r>
          </a:p>
          <a:p>
            <a:endParaRPr lang="ru-RU" dirty="0"/>
          </a:p>
        </p:txBody>
      </p:sp>
      <p:pic>
        <p:nvPicPr>
          <p:cNvPr id="819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3593" y="6021288"/>
            <a:ext cx="890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Рабочий\Desktop\102026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5998" y="116632"/>
            <a:ext cx="680612" cy="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wd">
                                    <p:tmAbs val="200"/>
                                  </p:iterate>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par>
                          <p:cTn id="7" fill="hold">
                            <p:stCondLst>
                              <p:cond delay="9801"/>
                            </p:stCondLst>
                            <p:childTnLst>
                              <p:par>
                                <p:cTn id="8" presetID="1" presetClass="entr" presetSubtype="0" fill="hold" nodeType="afterEffect">
                                  <p:stCondLst>
                                    <p:cond delay="0"/>
                                  </p:stCondLst>
                                  <p:iterate type="wd">
                                    <p:tmAbs val="200"/>
                                  </p:iterate>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36002"/>
                            </p:stCondLst>
                            <p:childTnLst>
                              <p:par>
                                <p:cTn id="11" presetID="1" presetClass="entr" presetSubtype="0" fill="hold" nodeType="afterEffect">
                                  <p:stCondLst>
                                    <p:cond delay="0"/>
                                  </p:stCondLst>
                                  <p:iterate type="wd">
                                    <p:tmAbs val="20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1957</Words>
  <Application>Microsoft Office PowerPoint</Application>
  <PresentationFormat>Экран (4:3)</PresentationFormat>
  <Paragraphs>122</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Cambria</vt:lpstr>
      <vt:lpstr>Times New Roman</vt:lpstr>
      <vt:lpstr>Тема Office</vt:lpstr>
      <vt:lpstr>Презентация PowerPoint</vt:lpstr>
      <vt:lpstr>Презентация PowerPoint</vt:lpstr>
      <vt:lpstr>Государственный праздник  «День народного единства»</vt:lpstr>
      <vt:lpstr>История праздника</vt:lpstr>
      <vt:lpstr>Возрождение праздника</vt:lpstr>
      <vt:lpstr>Название праздника</vt:lpstr>
      <vt:lpstr>Дмитрий Михайлович Пожарский</vt:lpstr>
      <vt:lpstr>Первое народное ополчение       (1611 г.)</vt:lpstr>
      <vt:lpstr>Подвиг Д.М. Пожарского</vt:lpstr>
      <vt:lpstr>Биография Д.М. Пожарского</vt:lpstr>
      <vt:lpstr>Кузьма Минин (Козьма́ Ми́нич Заха́рьев Сухору́кий)</vt:lpstr>
      <vt:lpstr>Презентация PowerPoint</vt:lpstr>
      <vt:lpstr>Казанская икона Божией Матери</vt:lpstr>
      <vt:lpstr>Второе народное ополчение      (1612 г.) </vt:lpstr>
      <vt:lpstr>Презентация PowerPoint</vt:lpstr>
      <vt:lpstr>Патриарх Гермоген </vt:lpstr>
      <vt:lpstr>Житие Гермогена (1606-1612)</vt:lpstr>
      <vt:lpstr>Подвиг патриарха Гермогена</vt:lpstr>
      <vt:lpstr>Последняя грамота Гермогена</vt:lpstr>
      <vt:lpstr>Подвиг патриарха Гермогена</vt:lpstr>
      <vt:lpstr>Подвиг патриарха Гермогена</vt:lpstr>
      <vt:lpstr>Подвиг патриарха Гермогена</vt:lpstr>
      <vt:lpstr>Презентация PowerPoint</vt:lpstr>
      <vt:lpstr>Интернет ресурсы:</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Учетная запись Майкрософт</cp:lastModifiedBy>
  <cp:revision>112</cp:revision>
  <dcterms:created xsi:type="dcterms:W3CDTF">2019-02-23T13:57:32Z</dcterms:created>
  <dcterms:modified xsi:type="dcterms:W3CDTF">2022-12-02T04:06:33Z</dcterms:modified>
</cp:coreProperties>
</file>